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9" r:id="rId3"/>
    <p:sldId id="299" r:id="rId4"/>
    <p:sldId id="261" r:id="rId5"/>
    <p:sldId id="264" r:id="rId6"/>
    <p:sldId id="265" r:id="rId7"/>
    <p:sldId id="266" r:id="rId8"/>
    <p:sldId id="295" r:id="rId9"/>
    <p:sldId id="268" r:id="rId10"/>
    <p:sldId id="300" r:id="rId11"/>
    <p:sldId id="307" r:id="rId12"/>
    <p:sldId id="269" r:id="rId13"/>
    <p:sldId id="290" r:id="rId14"/>
    <p:sldId id="270" r:id="rId15"/>
    <p:sldId id="298" r:id="rId16"/>
    <p:sldId id="272" r:id="rId17"/>
    <p:sldId id="294" r:id="rId18"/>
    <p:sldId id="301" r:id="rId19"/>
    <p:sldId id="305" r:id="rId20"/>
    <p:sldId id="302" r:id="rId21"/>
    <p:sldId id="303" r:id="rId22"/>
    <p:sldId id="278" r:id="rId23"/>
    <p:sldId id="279" r:id="rId24"/>
    <p:sldId id="281" r:id="rId25"/>
    <p:sldId id="282" r:id="rId26"/>
    <p:sldId id="283" r:id="rId27"/>
    <p:sldId id="30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99586" autoAdjust="0"/>
  </p:normalViewPr>
  <p:slideViewPr>
    <p:cSldViewPr snapToGrid="0" snapToObjects="1">
      <p:cViewPr>
        <p:scale>
          <a:sx n="100" d="100"/>
          <a:sy n="100" d="100"/>
        </p:scale>
        <p:origin x="-384"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9CE62D-F526-DC41-B936-FF6986385B5B}" type="datetimeFigureOut">
              <a:rPr lang="en-US" smtClean="0"/>
              <a:t>7/7/17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F04961-09BC-1748-AE99-2BC9E91C64B0}" type="slidenum">
              <a:rPr lang="en-US" smtClean="0"/>
              <a:t>‹#›</a:t>
            </a:fld>
            <a:endParaRPr lang="en-US"/>
          </a:p>
        </p:txBody>
      </p:sp>
    </p:spTree>
    <p:extLst>
      <p:ext uri="{BB962C8B-B14F-4D97-AF65-F5344CB8AC3E}">
        <p14:creationId xmlns:p14="http://schemas.microsoft.com/office/powerpoint/2010/main" val="7648382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Begins with the concept of black</a:t>
            </a:r>
            <a:r>
              <a:rPr lang="en-US" baseline="0" dirty="0" smtClean="0"/>
              <a:t> hole entropy</a:t>
            </a:r>
          </a:p>
          <a:p>
            <a:endParaRPr lang="en-US" baseline="0" dirty="0" smtClean="0"/>
          </a:p>
          <a:p>
            <a:r>
              <a:rPr lang="en-US" baseline="0" dirty="0" smtClean="0"/>
              <a:t>Black hole: inside hidden by causality.</a:t>
            </a:r>
            <a:endParaRPr lang="en-US" dirty="0"/>
          </a:p>
        </p:txBody>
      </p:sp>
      <p:sp>
        <p:nvSpPr>
          <p:cNvPr id="4" name="Slide Number Placeholder 3"/>
          <p:cNvSpPr>
            <a:spLocks noGrp="1"/>
          </p:cNvSpPr>
          <p:nvPr>
            <p:ph type="sldNum" sz="quarter" idx="10"/>
          </p:nvPr>
        </p:nvSpPr>
        <p:spPr/>
        <p:txBody>
          <a:bodyPr/>
          <a:lstStyle/>
          <a:p>
            <a:fld id="{02D6970E-0052-E140-8274-CBCBA437C5D5}"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5-7D50-6B41-A33F-604E8E05561B}" type="slidenum">
              <a:rPr lang="en-US" smtClean="0"/>
              <a:t>14</a:t>
            </a:fld>
            <a:endParaRPr lang="en-US"/>
          </a:p>
        </p:txBody>
      </p:sp>
    </p:spTree>
    <p:extLst>
      <p:ext uri="{BB962C8B-B14F-4D97-AF65-F5344CB8AC3E}">
        <p14:creationId xmlns:p14="http://schemas.microsoft.com/office/powerpoint/2010/main" val="1970254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a:t>
            </a:r>
            <a:r>
              <a:rPr lang="en-US" baseline="0" dirty="0" smtClean="0"/>
              <a:t> a breakdown of WKB at the horizon, and mode-mixing occurs, so this picture of the history of particle &amp; partner lines shouldn’t be taken too seriously.</a:t>
            </a:r>
            <a:endParaRPr lang="en-US" dirty="0"/>
          </a:p>
        </p:txBody>
      </p:sp>
      <p:sp>
        <p:nvSpPr>
          <p:cNvPr id="4" name="Slide Number Placeholder 3"/>
          <p:cNvSpPr>
            <a:spLocks noGrp="1"/>
          </p:cNvSpPr>
          <p:nvPr>
            <p:ph type="sldNum" sz="quarter" idx="10"/>
          </p:nvPr>
        </p:nvSpPr>
        <p:spPr/>
        <p:txBody>
          <a:bodyPr/>
          <a:lstStyle/>
          <a:p>
            <a:fld id="{BB5E8085-7D50-6B41-A33F-604E8E05561B}" type="slidenum">
              <a:rPr lang="en-US" smtClean="0"/>
              <a:t>15</a:t>
            </a:fld>
            <a:endParaRPr lang="en-US"/>
          </a:p>
        </p:txBody>
      </p:sp>
    </p:spTree>
    <p:extLst>
      <p:ext uri="{BB962C8B-B14F-4D97-AF65-F5344CB8AC3E}">
        <p14:creationId xmlns:p14="http://schemas.microsoft.com/office/powerpoint/2010/main" val="1075134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E8085-7D50-6B41-A33F-604E8E05561B}" type="slidenum">
              <a:rPr lang="en-US" smtClean="0"/>
              <a:t>16</a:t>
            </a:fld>
            <a:endParaRPr lang="en-US"/>
          </a:p>
        </p:txBody>
      </p:sp>
    </p:spTree>
    <p:extLst>
      <p:ext uri="{BB962C8B-B14F-4D97-AF65-F5344CB8AC3E}">
        <p14:creationId xmlns:p14="http://schemas.microsoft.com/office/powerpoint/2010/main" val="3818249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standing wave grows </a:t>
            </a:r>
            <a:r>
              <a:rPr lang="en-US" dirty="0" err="1" smtClean="0"/>
              <a:t>quadratically</a:t>
            </a:r>
            <a:r>
              <a:rPr lang="en-US" dirty="0" smtClean="0"/>
              <a:t> with the density of the flow. Not an exponential instability after all.</a:t>
            </a:r>
          </a:p>
          <a:p>
            <a:r>
              <a:rPr lang="en-US" dirty="0" smtClean="0"/>
              <a:t>It is at rest in the WH rest</a:t>
            </a:r>
            <a:r>
              <a:rPr lang="en-US" baseline="0" dirty="0" smtClean="0"/>
              <a:t> frame, but not in the BH rest frame! So the frequency </a:t>
            </a:r>
            <a:r>
              <a:rPr lang="en-US" baseline="0" dirty="0" err="1" smtClean="0"/>
              <a:t>iszero</a:t>
            </a:r>
            <a:r>
              <a:rPr lang="en-US" baseline="0" dirty="0" smtClean="0"/>
              <a:t> in the WH frame and nonzero in the BH frame.</a:t>
            </a:r>
            <a:endParaRPr lang="en-US" dirty="0"/>
          </a:p>
        </p:txBody>
      </p:sp>
      <p:sp>
        <p:nvSpPr>
          <p:cNvPr id="4" name="Slide Number Placeholder 3"/>
          <p:cNvSpPr>
            <a:spLocks noGrp="1"/>
          </p:cNvSpPr>
          <p:nvPr>
            <p:ph type="sldNum" sz="quarter" idx="10"/>
          </p:nvPr>
        </p:nvSpPr>
        <p:spPr/>
        <p:txBody>
          <a:bodyPr/>
          <a:lstStyle/>
          <a:p>
            <a:fld id="{BB5E8085-7D50-6B41-A33F-604E8E05561B}" type="slidenum">
              <a:rPr lang="en-US" smtClean="0"/>
              <a:t>25</a:t>
            </a:fld>
            <a:endParaRPr lang="en-US"/>
          </a:p>
        </p:txBody>
      </p:sp>
    </p:spTree>
    <p:extLst>
      <p:ext uri="{BB962C8B-B14F-4D97-AF65-F5344CB8AC3E}">
        <p14:creationId xmlns:p14="http://schemas.microsoft.com/office/powerpoint/2010/main" val="1910827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Frequency</a:t>
            </a:r>
            <a:r>
              <a:rPr lang="en-US" baseline="0" dirty="0" smtClean="0"/>
              <a:t> spectrum in the BH frame.</a:t>
            </a:r>
          </a:p>
          <a:p>
            <a:endParaRPr lang="en-US" baseline="0" dirty="0" smtClean="0"/>
          </a:p>
          <a:p>
            <a:r>
              <a:rPr lang="en-US" baseline="0" dirty="0" smtClean="0"/>
              <a:t>Each </a:t>
            </a:r>
            <a:r>
              <a:rPr lang="en-US" baseline="0" dirty="0" err="1" smtClean="0"/>
              <a:t>Bogoliubov</a:t>
            </a:r>
            <a:r>
              <a:rPr lang="en-US" baseline="0" dirty="0" smtClean="0"/>
              <a:t> mode is composed of a pair of modes with opposite frequency and </a:t>
            </a:r>
            <a:r>
              <a:rPr lang="en-US" baseline="0" dirty="0" err="1" smtClean="0"/>
              <a:t>wavevector</a:t>
            </a:r>
            <a:r>
              <a:rPr lang="en-US" baseline="0" dirty="0" smtClean="0"/>
              <a:t>. BCR and p are NEGATIVE energy modes, HR is positive energy.</a:t>
            </a:r>
            <a:endParaRPr lang="en-US" dirty="0"/>
          </a:p>
        </p:txBody>
      </p:sp>
      <p:sp>
        <p:nvSpPr>
          <p:cNvPr id="4" name="Slide Number Placeholder 3"/>
          <p:cNvSpPr>
            <a:spLocks noGrp="1"/>
          </p:cNvSpPr>
          <p:nvPr>
            <p:ph type="sldNum" sz="quarter" idx="10"/>
          </p:nvPr>
        </p:nvSpPr>
        <p:spPr/>
        <p:txBody>
          <a:bodyPr/>
          <a:lstStyle/>
          <a:p>
            <a:fld id="{BB5E8085-7D50-6B41-A33F-604E8E05561B}" type="slidenum">
              <a:rPr lang="en-US" smtClean="0"/>
              <a:t>26</a:t>
            </a:fld>
            <a:endParaRPr lang="en-US"/>
          </a:p>
        </p:txBody>
      </p:sp>
    </p:spTree>
    <p:extLst>
      <p:ext uri="{BB962C8B-B14F-4D97-AF65-F5344CB8AC3E}">
        <p14:creationId xmlns:p14="http://schemas.microsoft.com/office/powerpoint/2010/main" val="2854856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Natural</a:t>
            </a:r>
            <a:r>
              <a:rPr lang="en-US" baseline="0" dirty="0" smtClean="0"/>
              <a:t> to assign it entropy:</a:t>
            </a:r>
            <a:r>
              <a:rPr lang="en-US" dirty="0" smtClean="0"/>
              <a:t> BH horizon hides information. What information?</a:t>
            </a:r>
            <a:r>
              <a:rPr lang="en-US" baseline="0" dirty="0" smtClean="0"/>
              <a:t> Will return to that question.</a:t>
            </a:r>
            <a:endParaRPr lang="en-US" dirty="0" smtClean="0"/>
          </a:p>
          <a:p>
            <a:r>
              <a:rPr lang="en-US" dirty="0" smtClean="0"/>
              <a:t>Why the area? </a:t>
            </a:r>
          </a:p>
          <a:p>
            <a:pPr marL="342900" indent="-342900">
              <a:buAutoNum type="arabicPeriod"/>
            </a:pPr>
            <a:r>
              <a:rPr lang="en-US" dirty="0" smtClean="0"/>
              <a:t>Horizon area never decreases (classically).</a:t>
            </a:r>
          </a:p>
          <a:p>
            <a:pPr marL="342900" indent="-342900">
              <a:buAutoNum type="arabicPeriod"/>
            </a:pPr>
            <a:r>
              <a:rPr lang="en-US" dirty="0" smtClean="0"/>
              <a:t>Area is extensive, local</a:t>
            </a:r>
            <a:r>
              <a:rPr lang="en-US" baseline="0" dirty="0" smtClean="0"/>
              <a:t> (as opposed to, say, mass).</a:t>
            </a:r>
            <a:endParaRPr lang="en-US" dirty="0" smtClean="0"/>
          </a:p>
          <a:p>
            <a:pPr marL="342900" indent="-342900">
              <a:buAutoNum type="arabicPeriod"/>
            </a:pPr>
            <a:r>
              <a:rPr lang="en-US" dirty="0" smtClean="0"/>
              <a:t>Minimum area increase is independent of the mass, spin, charge of the black hole (uses the uncertainty</a:t>
            </a:r>
            <a:r>
              <a:rPr lang="en-US" baseline="0" dirty="0" smtClean="0"/>
              <a:t> principle, and GR)</a:t>
            </a:r>
          </a:p>
          <a:p>
            <a:pPr marL="342900" indent="-3429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02D6970E-0052-E140-8274-CBCBA437C5D5}"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Because it is </a:t>
            </a:r>
            <a:r>
              <a:rPr lang="en-US" dirty="0" err="1" smtClean="0"/>
              <a:t>lightlike</a:t>
            </a:r>
            <a:r>
              <a:rPr lang="en-US" dirty="0" smtClean="0"/>
              <a:t>. The</a:t>
            </a:r>
            <a:r>
              <a:rPr lang="en-US" baseline="0" dirty="0" smtClean="0"/>
              <a:t> </a:t>
            </a:r>
            <a:r>
              <a:rPr lang="en-US" baseline="0" dirty="0" err="1" smtClean="0"/>
              <a:t>lightlike</a:t>
            </a:r>
            <a:r>
              <a:rPr lang="en-US" baseline="0" dirty="0" smtClean="0"/>
              <a:t> limit of special relativistic time dilation: no time passes. The only time that is also a length, and length that is also a time, is zero!</a:t>
            </a:r>
          </a:p>
          <a:p>
            <a:pPr marL="171450" indent="-171450">
              <a:buFontTx/>
              <a:buChar char="•"/>
            </a:pPr>
            <a:r>
              <a:rPr lang="en-US" baseline="0" dirty="0" smtClean="0"/>
              <a:t>So light from an </a:t>
            </a:r>
            <a:r>
              <a:rPr lang="en-US" baseline="0" dirty="0" err="1" smtClean="0"/>
              <a:t>infalling</a:t>
            </a:r>
            <a:r>
              <a:rPr lang="en-US" baseline="0" dirty="0" smtClean="0"/>
              <a:t> source would be infinitely </a:t>
            </a:r>
            <a:r>
              <a:rPr lang="en-US" baseline="0" dirty="0" err="1" smtClean="0"/>
              <a:t>redshifted</a:t>
            </a:r>
            <a:r>
              <a:rPr lang="en-US" baseline="0" dirty="0" smtClean="0"/>
              <a:t>.</a:t>
            </a:r>
          </a:p>
          <a:p>
            <a:pPr marL="171450" indent="-171450">
              <a:buFontTx/>
              <a:buChar char="•"/>
            </a:pPr>
            <a:r>
              <a:rPr lang="en-US" dirty="0" smtClean="0"/>
              <a:t>This</a:t>
            </a:r>
            <a:r>
              <a:rPr lang="en-US" baseline="0" dirty="0" smtClean="0"/>
              <a:t> redshift is not mysterious, but there are two other very unusual effects present. One is the singularity, which is mysterious, but hidden from view. The other is the loss of time translation symmetry. </a:t>
            </a:r>
            <a:endParaRPr lang="en-US" dirty="0" smtClean="0"/>
          </a:p>
          <a:p>
            <a:endParaRPr lang="en-US" dirty="0"/>
          </a:p>
          <a:p>
            <a:r>
              <a:rPr lang="en-US" dirty="0"/>
              <a:t>----- Meeting Notes (5/9/16 23:38) -----</a:t>
            </a:r>
          </a:p>
          <a:p>
            <a:r>
              <a:rPr lang="en-US" dirty="0"/>
              <a:t>This redshift is not mysterious, but there are two other very unusual effects present. One is the singularity, which is mysterious, but hidden from view. The other is the loss of time translation symmetry. </a:t>
            </a:r>
          </a:p>
          <a:p>
            <a:endParaRPr lang="en-US" dirty="0"/>
          </a:p>
          <a:p>
            <a:endParaRPr lang="en-US" dirty="0"/>
          </a:p>
        </p:txBody>
      </p:sp>
      <p:sp>
        <p:nvSpPr>
          <p:cNvPr id="4" name="Slide Number Placeholder 3"/>
          <p:cNvSpPr>
            <a:spLocks noGrp="1"/>
          </p:cNvSpPr>
          <p:nvPr>
            <p:ph type="sldNum" sz="quarter" idx="10"/>
          </p:nvPr>
        </p:nvSpPr>
        <p:spPr/>
        <p:txBody>
          <a:bodyPr/>
          <a:lstStyle/>
          <a:p>
            <a:fld id="{1657589A-502B-6B4B-AD71-BECDB134DA17}" type="slidenum">
              <a:rPr lang="en-US" smtClean="0"/>
              <a:t>5</a:t>
            </a:fld>
            <a:endParaRPr lang="en-US"/>
          </a:p>
        </p:txBody>
      </p:sp>
    </p:spTree>
    <p:extLst>
      <p:ext uri="{BB962C8B-B14F-4D97-AF65-F5344CB8AC3E}">
        <p14:creationId xmlns:p14="http://schemas.microsoft.com/office/powerpoint/2010/main" val="4051527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57589A-502B-6B4B-AD71-BECDB134DA17}" type="slidenum">
              <a:rPr lang="en-US" smtClean="0"/>
              <a:t>6</a:t>
            </a:fld>
            <a:endParaRPr lang="en-US"/>
          </a:p>
        </p:txBody>
      </p:sp>
    </p:spTree>
    <p:extLst>
      <p:ext uri="{BB962C8B-B14F-4D97-AF65-F5344CB8AC3E}">
        <p14:creationId xmlns:p14="http://schemas.microsoft.com/office/powerpoint/2010/main" val="4051527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solidFill>
                  <a:schemeClr val="tx1"/>
                </a:solidFill>
                <a:latin typeface="Comic Sans MS" charset="0"/>
                <a:cs typeface="Comic Sans MS" charset="0"/>
              </a:rPr>
              <a:t>The singularity is hidden from view by the event horizon, but there is new</a:t>
            </a:r>
            <a:r>
              <a:rPr lang="en-US" sz="1200" baseline="0" dirty="0" smtClean="0">
                <a:solidFill>
                  <a:schemeClr val="tx1"/>
                </a:solidFill>
                <a:latin typeface="Comic Sans MS" charset="0"/>
                <a:cs typeface="Comic Sans MS" charset="0"/>
              </a:rPr>
              <a:t> effect that is not hidden!</a:t>
            </a:r>
          </a:p>
          <a:p>
            <a:pPr eaLnBrk="1" hangingPunct="1"/>
            <a:r>
              <a:rPr lang="en-US" sz="1200" baseline="0" dirty="0" smtClean="0">
                <a:solidFill>
                  <a:schemeClr val="tx1"/>
                </a:solidFill>
                <a:latin typeface="Comic Sans MS" charset="0"/>
                <a:cs typeface="Comic Sans MS" charset="0"/>
              </a:rPr>
              <a:t>The vacuum fluctuation pairs are slowly peeled apart.</a:t>
            </a:r>
          </a:p>
          <a:p>
            <a:pPr eaLnBrk="1" hangingPunct="1"/>
            <a:endParaRPr lang="en-US" sz="1200" dirty="0" smtClean="0">
              <a:solidFill>
                <a:srgbClr val="008000"/>
              </a:solidFill>
              <a:latin typeface="Comic Sans MS" charset="0"/>
              <a:cs typeface="Comic Sans MS" charset="0"/>
            </a:endParaRPr>
          </a:p>
          <a:p>
            <a:pPr eaLnBrk="1" hangingPunct="1"/>
            <a:r>
              <a:rPr lang="en-US" sz="1200" dirty="0" smtClean="0">
                <a:solidFill>
                  <a:srgbClr val="008000"/>
                </a:solidFill>
                <a:latin typeface="Comic Sans MS" charset="0"/>
                <a:cs typeface="Comic Sans MS" charset="0"/>
              </a:rPr>
              <a:t>It would take a solar mass</a:t>
            </a:r>
            <a:r>
              <a:rPr lang="en-US" sz="1200" baseline="0" dirty="0" smtClean="0">
                <a:solidFill>
                  <a:srgbClr val="008000"/>
                </a:solidFill>
                <a:latin typeface="Comic Sans MS" charset="0"/>
                <a:cs typeface="Comic Sans MS" charset="0"/>
              </a:rPr>
              <a:t> </a:t>
            </a:r>
            <a:r>
              <a:rPr lang="en-US" sz="1200" dirty="0" smtClean="0">
                <a:solidFill>
                  <a:srgbClr val="008000"/>
                </a:solidFill>
                <a:latin typeface="Comic Sans MS" charset="0"/>
                <a:cs typeface="Comic Sans MS" charset="0"/>
              </a:rPr>
              <a:t>black hole 10</a:t>
            </a:r>
            <a:r>
              <a:rPr lang="en-US" sz="1200" baseline="30000" dirty="0" smtClean="0">
                <a:solidFill>
                  <a:srgbClr val="008000"/>
                </a:solidFill>
                <a:latin typeface="Comic Sans MS" charset="0"/>
                <a:cs typeface="Comic Sans MS" charset="0"/>
              </a:rPr>
              <a:t>58</a:t>
            </a:r>
            <a:r>
              <a:rPr lang="en-US" sz="1200" dirty="0" smtClean="0">
                <a:solidFill>
                  <a:srgbClr val="008000"/>
                </a:solidFill>
                <a:latin typeface="Comic Sans MS" charset="0"/>
                <a:cs typeface="Comic Sans MS" charset="0"/>
              </a:rPr>
              <a:t> years to evaporate.</a:t>
            </a:r>
            <a:r>
              <a:rPr lang="en-US" sz="1200" baseline="0" dirty="0" smtClean="0">
                <a:solidFill>
                  <a:srgbClr val="008000"/>
                </a:solidFill>
                <a:latin typeface="Comic Sans MS" charset="0"/>
                <a:cs typeface="Comic Sans MS" charset="0"/>
              </a:rPr>
              <a:t> </a:t>
            </a:r>
            <a:r>
              <a:rPr lang="en-US" sz="1200" dirty="0" smtClean="0">
                <a:solidFill>
                  <a:srgbClr val="008000"/>
                </a:solidFill>
                <a:latin typeface="Comic Sans MS" charset="0"/>
                <a:cs typeface="Comic Sans MS" charset="0"/>
              </a:rPr>
              <a:t>A mini black hole with the mass</a:t>
            </a:r>
            <a:r>
              <a:rPr lang="en-US" sz="1200" baseline="0" dirty="0" smtClean="0">
                <a:solidFill>
                  <a:srgbClr val="008000"/>
                </a:solidFill>
                <a:latin typeface="Comic Sans MS" charset="0"/>
                <a:cs typeface="Comic Sans MS" charset="0"/>
              </a:rPr>
              <a:t> </a:t>
            </a:r>
            <a:r>
              <a:rPr lang="en-US" sz="1200" dirty="0" smtClean="0">
                <a:solidFill>
                  <a:srgbClr val="008000"/>
                </a:solidFill>
                <a:latin typeface="Comic Sans MS" charset="0"/>
                <a:cs typeface="Comic Sans MS" charset="0"/>
              </a:rPr>
              <a:t>of a mountain would take only 10</a:t>
            </a:r>
            <a:r>
              <a:rPr lang="en-US" sz="1200" baseline="30000" dirty="0" smtClean="0">
                <a:solidFill>
                  <a:srgbClr val="008000"/>
                </a:solidFill>
                <a:latin typeface="Comic Sans MS" charset="0"/>
                <a:cs typeface="Comic Sans MS" charset="0"/>
              </a:rPr>
              <a:t>10</a:t>
            </a:r>
            <a:r>
              <a:rPr lang="en-US" sz="1200" dirty="0" smtClean="0">
                <a:solidFill>
                  <a:srgbClr val="008000"/>
                </a:solidFill>
                <a:latin typeface="Comic Sans MS" charset="0"/>
                <a:cs typeface="Comic Sans MS" charset="0"/>
              </a:rPr>
              <a:t> years – the age of the universe</a:t>
            </a:r>
          </a:p>
          <a:p>
            <a:endParaRPr lang="en-US" dirty="0"/>
          </a:p>
        </p:txBody>
      </p:sp>
      <p:sp>
        <p:nvSpPr>
          <p:cNvPr id="4" name="Slide Number Placeholder 3"/>
          <p:cNvSpPr>
            <a:spLocks noGrp="1"/>
          </p:cNvSpPr>
          <p:nvPr>
            <p:ph type="sldNum" sz="quarter" idx="10"/>
          </p:nvPr>
        </p:nvSpPr>
        <p:spPr/>
        <p:txBody>
          <a:bodyPr/>
          <a:lstStyle/>
          <a:p>
            <a:fld id="{1657589A-502B-6B4B-AD71-BECDB134DA17}" type="slidenum">
              <a:rPr lang="en-US" smtClean="0"/>
              <a:t>7</a:t>
            </a:fld>
            <a:endParaRPr lang="en-US"/>
          </a:p>
        </p:txBody>
      </p:sp>
    </p:spTree>
    <p:extLst>
      <p:ext uri="{BB962C8B-B14F-4D97-AF65-F5344CB8AC3E}">
        <p14:creationId xmlns:p14="http://schemas.microsoft.com/office/powerpoint/2010/main" val="2247649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solidFill>
                  <a:schemeClr val="tx1"/>
                </a:solidFill>
                <a:latin typeface="Comic Sans MS" charset="0"/>
                <a:cs typeface="Comic Sans MS" charset="0"/>
              </a:rPr>
              <a:t>The singularity is hidden from view by the event horizon, but there is new</a:t>
            </a:r>
            <a:r>
              <a:rPr lang="en-US" sz="1200" baseline="0" dirty="0" smtClean="0">
                <a:solidFill>
                  <a:schemeClr val="tx1"/>
                </a:solidFill>
                <a:latin typeface="Comic Sans MS" charset="0"/>
                <a:cs typeface="Comic Sans MS" charset="0"/>
              </a:rPr>
              <a:t> effect that is not hidden!</a:t>
            </a:r>
          </a:p>
          <a:p>
            <a:pPr eaLnBrk="1" hangingPunct="1"/>
            <a:r>
              <a:rPr lang="en-US" sz="1200" baseline="0" dirty="0" smtClean="0">
                <a:solidFill>
                  <a:schemeClr val="tx1"/>
                </a:solidFill>
                <a:latin typeface="Comic Sans MS" charset="0"/>
                <a:cs typeface="Comic Sans MS" charset="0"/>
              </a:rPr>
              <a:t>The vacuum fluctuation pairs are slowly peeled apart.</a:t>
            </a:r>
          </a:p>
          <a:p>
            <a:pPr eaLnBrk="1" hangingPunct="1"/>
            <a:endParaRPr lang="en-US" sz="1200" dirty="0" smtClean="0">
              <a:solidFill>
                <a:srgbClr val="008000"/>
              </a:solidFill>
              <a:latin typeface="Comic Sans MS" charset="0"/>
              <a:cs typeface="Comic Sans MS" charset="0"/>
            </a:endParaRPr>
          </a:p>
          <a:p>
            <a:pPr eaLnBrk="1" hangingPunct="1"/>
            <a:r>
              <a:rPr lang="en-US" sz="1200" dirty="0" smtClean="0">
                <a:solidFill>
                  <a:srgbClr val="008000"/>
                </a:solidFill>
                <a:latin typeface="Comic Sans MS" charset="0"/>
                <a:cs typeface="Comic Sans MS" charset="0"/>
              </a:rPr>
              <a:t>It would take a solar mass</a:t>
            </a:r>
            <a:r>
              <a:rPr lang="en-US" sz="1200" baseline="0" dirty="0" smtClean="0">
                <a:solidFill>
                  <a:srgbClr val="008000"/>
                </a:solidFill>
                <a:latin typeface="Comic Sans MS" charset="0"/>
                <a:cs typeface="Comic Sans MS" charset="0"/>
              </a:rPr>
              <a:t> </a:t>
            </a:r>
            <a:r>
              <a:rPr lang="en-US" sz="1200" dirty="0" smtClean="0">
                <a:solidFill>
                  <a:srgbClr val="008000"/>
                </a:solidFill>
                <a:latin typeface="Comic Sans MS" charset="0"/>
                <a:cs typeface="Comic Sans MS" charset="0"/>
              </a:rPr>
              <a:t>black hole 10</a:t>
            </a:r>
            <a:r>
              <a:rPr lang="en-US" sz="1200" baseline="30000" dirty="0" smtClean="0">
                <a:solidFill>
                  <a:srgbClr val="008000"/>
                </a:solidFill>
                <a:latin typeface="Comic Sans MS" charset="0"/>
                <a:cs typeface="Comic Sans MS" charset="0"/>
              </a:rPr>
              <a:t>58</a:t>
            </a:r>
            <a:r>
              <a:rPr lang="en-US" sz="1200" dirty="0" smtClean="0">
                <a:solidFill>
                  <a:srgbClr val="008000"/>
                </a:solidFill>
                <a:latin typeface="Comic Sans MS" charset="0"/>
                <a:cs typeface="Comic Sans MS" charset="0"/>
              </a:rPr>
              <a:t> years to evaporate.</a:t>
            </a:r>
            <a:r>
              <a:rPr lang="en-US" sz="1200" baseline="0" dirty="0" smtClean="0">
                <a:solidFill>
                  <a:srgbClr val="008000"/>
                </a:solidFill>
                <a:latin typeface="Comic Sans MS" charset="0"/>
                <a:cs typeface="Comic Sans MS" charset="0"/>
              </a:rPr>
              <a:t> </a:t>
            </a:r>
            <a:r>
              <a:rPr lang="en-US" sz="1200" dirty="0" smtClean="0">
                <a:solidFill>
                  <a:srgbClr val="008000"/>
                </a:solidFill>
                <a:latin typeface="Comic Sans MS" charset="0"/>
                <a:cs typeface="Comic Sans MS" charset="0"/>
              </a:rPr>
              <a:t>A mini black hole with the mass</a:t>
            </a:r>
            <a:r>
              <a:rPr lang="en-US" sz="1200" baseline="0" dirty="0" smtClean="0">
                <a:solidFill>
                  <a:srgbClr val="008000"/>
                </a:solidFill>
                <a:latin typeface="Comic Sans MS" charset="0"/>
                <a:cs typeface="Comic Sans MS" charset="0"/>
              </a:rPr>
              <a:t> </a:t>
            </a:r>
            <a:r>
              <a:rPr lang="en-US" sz="1200" dirty="0" smtClean="0">
                <a:solidFill>
                  <a:srgbClr val="008000"/>
                </a:solidFill>
                <a:latin typeface="Comic Sans MS" charset="0"/>
                <a:cs typeface="Comic Sans MS" charset="0"/>
              </a:rPr>
              <a:t>of a mountain would take only 10</a:t>
            </a:r>
            <a:r>
              <a:rPr lang="en-US" sz="1200" baseline="30000" dirty="0" smtClean="0">
                <a:solidFill>
                  <a:srgbClr val="008000"/>
                </a:solidFill>
                <a:latin typeface="Comic Sans MS" charset="0"/>
                <a:cs typeface="Comic Sans MS" charset="0"/>
              </a:rPr>
              <a:t>10</a:t>
            </a:r>
            <a:r>
              <a:rPr lang="en-US" sz="1200" dirty="0" smtClean="0">
                <a:solidFill>
                  <a:srgbClr val="008000"/>
                </a:solidFill>
                <a:latin typeface="Comic Sans MS" charset="0"/>
                <a:cs typeface="Comic Sans MS" charset="0"/>
              </a:rPr>
              <a:t> years – the age of the universe</a:t>
            </a:r>
          </a:p>
          <a:p>
            <a:endParaRPr lang="en-US" dirty="0"/>
          </a:p>
        </p:txBody>
      </p:sp>
      <p:sp>
        <p:nvSpPr>
          <p:cNvPr id="4" name="Slide Number Placeholder 3"/>
          <p:cNvSpPr>
            <a:spLocks noGrp="1"/>
          </p:cNvSpPr>
          <p:nvPr>
            <p:ph type="sldNum" sz="quarter" idx="10"/>
          </p:nvPr>
        </p:nvSpPr>
        <p:spPr/>
        <p:txBody>
          <a:bodyPr/>
          <a:lstStyle/>
          <a:p>
            <a:fld id="{1657589A-502B-6B4B-AD71-BECDB134DA17}" type="slidenum">
              <a:rPr lang="en-US" smtClean="0"/>
              <a:t>8</a:t>
            </a:fld>
            <a:endParaRPr lang="en-US"/>
          </a:p>
        </p:txBody>
      </p:sp>
    </p:spTree>
    <p:extLst>
      <p:ext uri="{BB962C8B-B14F-4D97-AF65-F5344CB8AC3E}">
        <p14:creationId xmlns:p14="http://schemas.microsoft.com/office/powerpoint/2010/main" val="2247649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cosmological</a:t>
            </a:r>
            <a:r>
              <a:rPr lang="en-US" baseline="0" dirty="0" smtClean="0"/>
              <a:t> </a:t>
            </a:r>
            <a:r>
              <a:rPr lang="en-US" baseline="0" dirty="0" err="1" smtClean="0"/>
              <a:t>transPlanckian</a:t>
            </a:r>
            <a:r>
              <a:rPr lang="en-US" baseline="0" dirty="0" smtClean="0"/>
              <a:t> puzzle as well. They should both find solution in quantum gravity.</a:t>
            </a:r>
            <a:endParaRPr lang="en-US" dirty="0" smtClean="0"/>
          </a:p>
          <a:p>
            <a:endParaRPr lang="en-US" dirty="0"/>
          </a:p>
        </p:txBody>
      </p:sp>
      <p:sp>
        <p:nvSpPr>
          <p:cNvPr id="4" name="Slide Number Placeholder 3"/>
          <p:cNvSpPr>
            <a:spLocks noGrp="1"/>
          </p:cNvSpPr>
          <p:nvPr>
            <p:ph type="sldNum" sz="quarter" idx="10"/>
          </p:nvPr>
        </p:nvSpPr>
        <p:spPr/>
        <p:txBody>
          <a:bodyPr/>
          <a:lstStyle/>
          <a:p>
            <a:fld id="{1657589A-502B-6B4B-AD71-BECDB134DA17}" type="slidenum">
              <a:rPr lang="en-US" smtClean="0"/>
              <a:t>9</a:t>
            </a:fld>
            <a:endParaRPr lang="en-US"/>
          </a:p>
        </p:txBody>
      </p:sp>
    </p:spTree>
    <p:extLst>
      <p:ext uri="{BB962C8B-B14F-4D97-AF65-F5344CB8AC3E}">
        <p14:creationId xmlns:p14="http://schemas.microsoft.com/office/powerpoint/2010/main" val="4051527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Motivated in part by this</a:t>
            </a:r>
            <a:r>
              <a:rPr lang="en-US" baseline="0" dirty="0" smtClean="0"/>
              <a:t> puzzle Unruh introduced back in 1980 a sonic analogy for a black hole. How is the trans-</a:t>
            </a:r>
            <a:r>
              <a:rPr lang="en-US" baseline="0" dirty="0" err="1" smtClean="0"/>
              <a:t>Planckian</a:t>
            </a:r>
            <a:r>
              <a:rPr lang="en-US" baseline="0" dirty="0" smtClean="0"/>
              <a:t> puzzle resolved here?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B5E8085-7D50-6B41-A33F-604E8E05561B}" type="slidenum">
              <a:rPr lang="en-US" smtClean="0"/>
              <a:t>10</a:t>
            </a:fld>
            <a:endParaRPr lang="en-US"/>
          </a:p>
        </p:txBody>
      </p:sp>
    </p:spTree>
    <p:extLst>
      <p:ext uri="{BB962C8B-B14F-4D97-AF65-F5344CB8AC3E}">
        <p14:creationId xmlns:p14="http://schemas.microsoft.com/office/powerpoint/2010/main" val="1497703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Motivated in part by this</a:t>
            </a:r>
            <a:r>
              <a:rPr lang="en-US" baseline="0" dirty="0" smtClean="0"/>
              <a:t> puzzle Unruh introduced back in 1980 a sonic analogy for a black hole. How is the trans-</a:t>
            </a:r>
            <a:r>
              <a:rPr lang="en-US" baseline="0" dirty="0" err="1" smtClean="0"/>
              <a:t>Planckian</a:t>
            </a:r>
            <a:r>
              <a:rPr lang="en-US" baseline="0" dirty="0" smtClean="0"/>
              <a:t> puzzle resolved here?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B5E8085-7D50-6B41-A33F-604E8E05561B}" type="slidenum">
              <a:rPr lang="en-US" smtClean="0"/>
              <a:t>12</a:t>
            </a:fld>
            <a:endParaRPr lang="en-US"/>
          </a:p>
        </p:txBody>
      </p:sp>
    </p:spTree>
    <p:extLst>
      <p:ext uri="{BB962C8B-B14F-4D97-AF65-F5344CB8AC3E}">
        <p14:creationId xmlns:p14="http://schemas.microsoft.com/office/powerpoint/2010/main" val="1497703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7886A3-56C6-8A4B-A5F5-B08C8BF1DCDA}" type="datetimeFigureOut">
              <a:rPr lang="en-US" smtClean="0"/>
              <a:t>7/7/17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574DE-21BE-F44F-9898-A1E488214A43}" type="slidenum">
              <a:rPr lang="en-US" smtClean="0"/>
              <a:t>‹#›</a:t>
            </a:fld>
            <a:endParaRPr lang="en-US"/>
          </a:p>
        </p:txBody>
      </p:sp>
    </p:spTree>
    <p:extLst>
      <p:ext uri="{BB962C8B-B14F-4D97-AF65-F5344CB8AC3E}">
        <p14:creationId xmlns:p14="http://schemas.microsoft.com/office/powerpoint/2010/main" val="1819096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886A3-56C6-8A4B-A5F5-B08C8BF1DCDA}" type="datetimeFigureOut">
              <a:rPr lang="en-US" smtClean="0"/>
              <a:t>7/7/17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574DE-21BE-F44F-9898-A1E488214A43}" type="slidenum">
              <a:rPr lang="en-US" smtClean="0"/>
              <a:t>‹#›</a:t>
            </a:fld>
            <a:endParaRPr lang="en-US"/>
          </a:p>
        </p:txBody>
      </p:sp>
    </p:spTree>
    <p:extLst>
      <p:ext uri="{BB962C8B-B14F-4D97-AF65-F5344CB8AC3E}">
        <p14:creationId xmlns:p14="http://schemas.microsoft.com/office/powerpoint/2010/main" val="2467084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886A3-56C6-8A4B-A5F5-B08C8BF1DCDA}" type="datetimeFigureOut">
              <a:rPr lang="en-US" smtClean="0"/>
              <a:t>7/7/17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574DE-21BE-F44F-9898-A1E488214A43}" type="slidenum">
              <a:rPr lang="en-US" smtClean="0"/>
              <a:t>‹#›</a:t>
            </a:fld>
            <a:endParaRPr lang="en-US"/>
          </a:p>
        </p:txBody>
      </p:sp>
    </p:spTree>
    <p:extLst>
      <p:ext uri="{BB962C8B-B14F-4D97-AF65-F5344CB8AC3E}">
        <p14:creationId xmlns:p14="http://schemas.microsoft.com/office/powerpoint/2010/main" val="126113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886A3-56C6-8A4B-A5F5-B08C8BF1DCDA}" type="datetimeFigureOut">
              <a:rPr lang="en-US" smtClean="0"/>
              <a:t>7/7/17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574DE-21BE-F44F-9898-A1E488214A43}" type="slidenum">
              <a:rPr lang="en-US" smtClean="0"/>
              <a:t>‹#›</a:t>
            </a:fld>
            <a:endParaRPr lang="en-US"/>
          </a:p>
        </p:txBody>
      </p:sp>
    </p:spTree>
    <p:extLst>
      <p:ext uri="{BB962C8B-B14F-4D97-AF65-F5344CB8AC3E}">
        <p14:creationId xmlns:p14="http://schemas.microsoft.com/office/powerpoint/2010/main" val="4284328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7886A3-56C6-8A4B-A5F5-B08C8BF1DCDA}" type="datetimeFigureOut">
              <a:rPr lang="en-US" smtClean="0"/>
              <a:t>7/7/17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574DE-21BE-F44F-9898-A1E488214A43}" type="slidenum">
              <a:rPr lang="en-US" smtClean="0"/>
              <a:t>‹#›</a:t>
            </a:fld>
            <a:endParaRPr lang="en-US"/>
          </a:p>
        </p:txBody>
      </p:sp>
    </p:spTree>
    <p:extLst>
      <p:ext uri="{BB962C8B-B14F-4D97-AF65-F5344CB8AC3E}">
        <p14:creationId xmlns:p14="http://schemas.microsoft.com/office/powerpoint/2010/main" val="229457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7886A3-56C6-8A4B-A5F5-B08C8BF1DCDA}" type="datetimeFigureOut">
              <a:rPr lang="en-US" smtClean="0"/>
              <a:t>7/7/17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574DE-21BE-F44F-9898-A1E488214A43}" type="slidenum">
              <a:rPr lang="en-US" smtClean="0"/>
              <a:t>‹#›</a:t>
            </a:fld>
            <a:endParaRPr lang="en-US"/>
          </a:p>
        </p:txBody>
      </p:sp>
    </p:spTree>
    <p:extLst>
      <p:ext uri="{BB962C8B-B14F-4D97-AF65-F5344CB8AC3E}">
        <p14:creationId xmlns:p14="http://schemas.microsoft.com/office/powerpoint/2010/main" val="2281438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7886A3-56C6-8A4B-A5F5-B08C8BF1DCDA}" type="datetimeFigureOut">
              <a:rPr lang="en-US" smtClean="0"/>
              <a:t>7/7/17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8574DE-21BE-F44F-9898-A1E488214A43}" type="slidenum">
              <a:rPr lang="en-US" smtClean="0"/>
              <a:t>‹#›</a:t>
            </a:fld>
            <a:endParaRPr lang="en-US"/>
          </a:p>
        </p:txBody>
      </p:sp>
    </p:spTree>
    <p:extLst>
      <p:ext uri="{BB962C8B-B14F-4D97-AF65-F5344CB8AC3E}">
        <p14:creationId xmlns:p14="http://schemas.microsoft.com/office/powerpoint/2010/main" val="1214589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7886A3-56C6-8A4B-A5F5-B08C8BF1DCDA}" type="datetimeFigureOut">
              <a:rPr lang="en-US" smtClean="0"/>
              <a:t>7/7/17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8574DE-21BE-F44F-9898-A1E488214A43}" type="slidenum">
              <a:rPr lang="en-US" smtClean="0"/>
              <a:t>‹#›</a:t>
            </a:fld>
            <a:endParaRPr lang="en-US"/>
          </a:p>
        </p:txBody>
      </p:sp>
    </p:spTree>
    <p:extLst>
      <p:ext uri="{BB962C8B-B14F-4D97-AF65-F5344CB8AC3E}">
        <p14:creationId xmlns:p14="http://schemas.microsoft.com/office/powerpoint/2010/main" val="2499518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886A3-56C6-8A4B-A5F5-B08C8BF1DCDA}" type="datetimeFigureOut">
              <a:rPr lang="en-US" smtClean="0"/>
              <a:t>7/7/17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8574DE-21BE-F44F-9898-A1E488214A43}" type="slidenum">
              <a:rPr lang="en-US" smtClean="0"/>
              <a:t>‹#›</a:t>
            </a:fld>
            <a:endParaRPr lang="en-US"/>
          </a:p>
        </p:txBody>
      </p:sp>
    </p:spTree>
    <p:extLst>
      <p:ext uri="{BB962C8B-B14F-4D97-AF65-F5344CB8AC3E}">
        <p14:creationId xmlns:p14="http://schemas.microsoft.com/office/powerpoint/2010/main" val="1758664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886A3-56C6-8A4B-A5F5-B08C8BF1DCDA}" type="datetimeFigureOut">
              <a:rPr lang="en-US" smtClean="0"/>
              <a:t>7/7/17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574DE-21BE-F44F-9898-A1E488214A43}" type="slidenum">
              <a:rPr lang="en-US" smtClean="0"/>
              <a:t>‹#›</a:t>
            </a:fld>
            <a:endParaRPr lang="en-US"/>
          </a:p>
        </p:txBody>
      </p:sp>
    </p:spTree>
    <p:extLst>
      <p:ext uri="{BB962C8B-B14F-4D97-AF65-F5344CB8AC3E}">
        <p14:creationId xmlns:p14="http://schemas.microsoft.com/office/powerpoint/2010/main" val="693164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886A3-56C6-8A4B-A5F5-B08C8BF1DCDA}" type="datetimeFigureOut">
              <a:rPr lang="en-US" smtClean="0"/>
              <a:t>7/7/17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574DE-21BE-F44F-9898-A1E488214A43}" type="slidenum">
              <a:rPr lang="en-US" smtClean="0"/>
              <a:t>‹#›</a:t>
            </a:fld>
            <a:endParaRPr lang="en-US"/>
          </a:p>
        </p:txBody>
      </p:sp>
    </p:spTree>
    <p:extLst>
      <p:ext uri="{BB962C8B-B14F-4D97-AF65-F5344CB8AC3E}">
        <p14:creationId xmlns:p14="http://schemas.microsoft.com/office/powerpoint/2010/main" val="17967914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886A3-56C6-8A4B-A5F5-B08C8BF1DCDA}" type="datetimeFigureOut">
              <a:rPr lang="en-US" smtClean="0"/>
              <a:t>7/7/17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574DE-21BE-F44F-9898-A1E488214A43}" type="slidenum">
              <a:rPr lang="en-US" smtClean="0"/>
              <a:t>‹#›</a:t>
            </a:fld>
            <a:endParaRPr lang="en-US"/>
          </a:p>
        </p:txBody>
      </p:sp>
    </p:spTree>
    <p:extLst>
      <p:ext uri="{BB962C8B-B14F-4D97-AF65-F5344CB8AC3E}">
        <p14:creationId xmlns:p14="http://schemas.microsoft.com/office/powerpoint/2010/main" val="1536050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emf"/><Relationship Id="rId5"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1" Type="http://schemas.openxmlformats.org/officeDocument/2006/relationships/slideLayout" Target="../slideLayouts/slideLayout7.xml"/><Relationship Id="rId2" Type="http://schemas.openxmlformats.org/officeDocument/2006/relationships/image" Target="../media/image23.emf"/></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5" Type="http://schemas.openxmlformats.org/officeDocument/2006/relationships/image" Target="../media/image29.emf"/><Relationship Id="rId1" Type="http://schemas.openxmlformats.org/officeDocument/2006/relationships/slideLayout" Target="../slideLayouts/slideLayout7.xml"/><Relationship Id="rId2" Type="http://schemas.openxmlformats.org/officeDocument/2006/relationships/image" Target="../media/image2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 Id="rId3"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emf"/><Relationship Id="rId5" Type="http://schemas.openxmlformats.org/officeDocument/2006/relationships/image" Target="../media/image4.emf"/><Relationship Id="rId6" Type="http://schemas.openxmlformats.org/officeDocument/2006/relationships/image" Target="../media/image5.emf"/><Relationship Id="rId7" Type="http://schemas.openxmlformats.org/officeDocument/2006/relationships/image" Target="../media/image6.emf"/><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image" Target="../media/image11.emf"/><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2.jpg"/><Relationship Id="rId5" Type="http://schemas.openxmlformats.org/officeDocument/2006/relationships/image" Target="../media/image13.emf"/><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image" Target="../media/image14.em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Hawking radiation, infinite redshifts, and black hole analogues</a:t>
            </a:r>
            <a:endParaRPr lang="en-US" dirty="0"/>
          </a:p>
        </p:txBody>
      </p:sp>
      <p:sp>
        <p:nvSpPr>
          <p:cNvPr id="3" name="Subtitle 2"/>
          <p:cNvSpPr>
            <a:spLocks noGrp="1"/>
          </p:cNvSpPr>
          <p:nvPr>
            <p:ph type="subTitle" idx="1"/>
          </p:nvPr>
        </p:nvSpPr>
        <p:spPr>
          <a:xfrm>
            <a:off x="1371600" y="3886200"/>
            <a:ext cx="6400800" cy="1280131"/>
          </a:xfrm>
        </p:spPr>
        <p:txBody>
          <a:bodyPr/>
          <a:lstStyle/>
          <a:p>
            <a:r>
              <a:rPr lang="en-US" dirty="0" smtClean="0"/>
              <a:t>Ted Jacobson</a:t>
            </a:r>
          </a:p>
          <a:p>
            <a:r>
              <a:rPr lang="en-US" dirty="0" smtClean="0"/>
              <a:t>University of Maryland</a:t>
            </a:r>
            <a:endParaRPr lang="en-US" dirty="0"/>
          </a:p>
        </p:txBody>
      </p:sp>
      <p:sp>
        <p:nvSpPr>
          <p:cNvPr id="4" name="TextBox 3"/>
          <p:cNvSpPr txBox="1"/>
          <p:nvPr/>
        </p:nvSpPr>
        <p:spPr>
          <a:xfrm>
            <a:off x="1617868" y="5638800"/>
            <a:ext cx="6314111" cy="461665"/>
          </a:xfrm>
          <a:prstGeom prst="rect">
            <a:avLst/>
          </a:prstGeom>
          <a:noFill/>
        </p:spPr>
        <p:txBody>
          <a:bodyPr wrap="none" rtlCol="0">
            <a:spAutoFit/>
          </a:bodyPr>
          <a:lstStyle/>
          <a:p>
            <a:r>
              <a:rPr lang="en-US" sz="2400" i="1" dirty="0" smtClean="0">
                <a:solidFill>
                  <a:srgbClr val="0000FF"/>
                </a:solidFill>
              </a:rPr>
              <a:t>Gravity and Black Holes, Cambridge, July 4, 2017  </a:t>
            </a:r>
            <a:endParaRPr lang="en-US" sz="2400" i="1" dirty="0">
              <a:solidFill>
                <a:srgbClr val="0000FF"/>
              </a:solidFill>
            </a:endParaRPr>
          </a:p>
        </p:txBody>
      </p:sp>
    </p:spTree>
    <p:extLst>
      <p:ext uri="{BB962C8B-B14F-4D97-AF65-F5344CB8AC3E}">
        <p14:creationId xmlns:p14="http://schemas.microsoft.com/office/powerpoint/2010/main" val="23031420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1003963"/>
            <a:ext cx="9183876" cy="1947333"/>
          </a:xfrm>
          <a:prstGeom prst="rect">
            <a:avLst/>
          </a:prstGeom>
        </p:spPr>
      </p:pic>
      <p:pic>
        <p:nvPicPr>
          <p:cNvPr id="3" name="Picture 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6652" y="3162948"/>
            <a:ext cx="2478907" cy="848549"/>
          </a:xfrm>
          <a:prstGeom prst="rect">
            <a:avLst/>
          </a:prstGeom>
        </p:spPr>
      </p:pic>
      <p:pic>
        <p:nvPicPr>
          <p:cNvPr id="4" name="Picture 3"/>
          <p:cNvPicPr>
            <a:picLocks noChangeAspect="1"/>
          </p:cNvPicPr>
          <p:nvPr/>
        </p:nvPicPr>
        <p:blipFill>
          <a:blip r:embed="rId5"/>
          <a:stretch>
            <a:fillRect/>
          </a:stretch>
        </p:blipFill>
        <p:spPr>
          <a:xfrm>
            <a:off x="1498600" y="4101475"/>
            <a:ext cx="6134100" cy="2006600"/>
          </a:xfrm>
          <a:prstGeom prst="rect">
            <a:avLst/>
          </a:prstGeom>
        </p:spPr>
      </p:pic>
      <p:sp>
        <p:nvSpPr>
          <p:cNvPr id="7" name="TextBox 6"/>
          <p:cNvSpPr txBox="1"/>
          <p:nvPr/>
        </p:nvSpPr>
        <p:spPr>
          <a:xfrm>
            <a:off x="4250267" y="6231467"/>
            <a:ext cx="4676092" cy="369332"/>
          </a:xfrm>
          <a:prstGeom prst="rect">
            <a:avLst/>
          </a:prstGeom>
          <a:noFill/>
        </p:spPr>
        <p:txBody>
          <a:bodyPr wrap="none" rtlCol="0">
            <a:spAutoFit/>
          </a:bodyPr>
          <a:lstStyle/>
          <a:p>
            <a:r>
              <a:rPr lang="en-US" dirty="0" smtClean="0">
                <a:solidFill>
                  <a:schemeClr val="tx1">
                    <a:lumMod val="65000"/>
                    <a:lumOff val="35000"/>
                  </a:schemeClr>
                </a:solidFill>
              </a:rPr>
              <a:t>Picture from </a:t>
            </a:r>
            <a:r>
              <a:rPr lang="en-US" dirty="0" err="1" smtClean="0">
                <a:solidFill>
                  <a:schemeClr val="tx1">
                    <a:lumMod val="65000"/>
                    <a:lumOff val="35000"/>
                  </a:schemeClr>
                </a:solidFill>
              </a:rPr>
              <a:t>Schutzhold</a:t>
            </a:r>
            <a:r>
              <a:rPr lang="en-US" dirty="0" smtClean="0">
                <a:solidFill>
                  <a:schemeClr val="tx1">
                    <a:lumMod val="65000"/>
                    <a:lumOff val="35000"/>
                  </a:schemeClr>
                </a:solidFill>
              </a:rPr>
              <a:t>, CQG </a:t>
            </a:r>
            <a:r>
              <a:rPr lang="en-US" b="1" dirty="0" smtClean="0">
                <a:solidFill>
                  <a:schemeClr val="tx1">
                    <a:lumMod val="65000"/>
                    <a:lumOff val="35000"/>
                  </a:schemeClr>
                </a:solidFill>
              </a:rPr>
              <a:t>25</a:t>
            </a:r>
            <a:r>
              <a:rPr lang="en-US" dirty="0" smtClean="0">
                <a:solidFill>
                  <a:schemeClr val="tx1">
                    <a:lumMod val="65000"/>
                    <a:lumOff val="35000"/>
                  </a:schemeClr>
                </a:solidFill>
              </a:rPr>
              <a:t> (2008) 114011   </a:t>
            </a:r>
            <a:endParaRPr lang="en-US" dirty="0">
              <a:solidFill>
                <a:schemeClr val="tx1">
                  <a:lumMod val="65000"/>
                  <a:lumOff val="35000"/>
                </a:schemeClr>
              </a:solidFill>
            </a:endParaRPr>
          </a:p>
        </p:txBody>
      </p:sp>
      <p:sp>
        <p:nvSpPr>
          <p:cNvPr id="2" name="TextBox 1"/>
          <p:cNvSpPr txBox="1"/>
          <p:nvPr/>
        </p:nvSpPr>
        <p:spPr>
          <a:xfrm>
            <a:off x="4603232" y="3351551"/>
            <a:ext cx="2502233" cy="369332"/>
          </a:xfrm>
          <a:prstGeom prst="rect">
            <a:avLst/>
          </a:prstGeom>
          <a:noFill/>
        </p:spPr>
        <p:txBody>
          <a:bodyPr wrap="none" rtlCol="0">
            <a:spAutoFit/>
          </a:bodyPr>
          <a:lstStyle/>
          <a:p>
            <a:r>
              <a:rPr lang="en-US" dirty="0" smtClean="0">
                <a:solidFill>
                  <a:schemeClr val="tx2"/>
                </a:solidFill>
              </a:rPr>
              <a:t>(v -&gt; v + c if c ≠ constant)</a:t>
            </a:r>
            <a:endParaRPr lang="en-US" dirty="0">
              <a:solidFill>
                <a:schemeClr val="tx2"/>
              </a:solidFill>
            </a:endParaRPr>
          </a:p>
        </p:txBody>
      </p:sp>
      <p:sp>
        <p:nvSpPr>
          <p:cNvPr id="5" name="TextBox 4"/>
          <p:cNvSpPr txBox="1"/>
          <p:nvPr/>
        </p:nvSpPr>
        <p:spPr>
          <a:xfrm>
            <a:off x="2152732" y="282104"/>
            <a:ext cx="4725572" cy="646331"/>
          </a:xfrm>
          <a:prstGeom prst="rect">
            <a:avLst/>
          </a:prstGeom>
          <a:noFill/>
        </p:spPr>
        <p:txBody>
          <a:bodyPr wrap="none" rtlCol="0">
            <a:spAutoFit/>
          </a:bodyPr>
          <a:lstStyle/>
          <a:p>
            <a:r>
              <a:rPr lang="en-US" sz="3600" dirty="0" smtClean="0">
                <a:solidFill>
                  <a:srgbClr val="0000FF"/>
                </a:solidFill>
              </a:rPr>
              <a:t>Sonic analog black </a:t>
            </a:r>
            <a:r>
              <a:rPr lang="en-US" sz="3600" dirty="0">
                <a:solidFill>
                  <a:srgbClr val="0000FF"/>
                </a:solidFill>
              </a:rPr>
              <a:t>h</a:t>
            </a:r>
            <a:r>
              <a:rPr lang="en-US" sz="3600" dirty="0" smtClean="0">
                <a:solidFill>
                  <a:srgbClr val="0000FF"/>
                </a:solidFill>
              </a:rPr>
              <a:t>oles</a:t>
            </a:r>
            <a:endParaRPr lang="en-US" sz="3600" dirty="0">
              <a:solidFill>
                <a:srgbClr val="0000FF"/>
              </a:solidFill>
            </a:endParaRPr>
          </a:p>
        </p:txBody>
      </p:sp>
    </p:spTree>
    <p:extLst>
      <p:ext uri="{BB962C8B-B14F-4D97-AF65-F5344CB8AC3E}">
        <p14:creationId xmlns:p14="http://schemas.microsoft.com/office/powerpoint/2010/main" val="741743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500" y="1905000"/>
            <a:ext cx="6476038" cy="673100"/>
          </a:xfrm>
          <a:prstGeom prst="rect">
            <a:avLst/>
          </a:prstGeom>
        </p:spPr>
      </p:pic>
      <p:sp>
        <p:nvSpPr>
          <p:cNvPr id="3" name="TextBox 2"/>
          <p:cNvSpPr txBox="1"/>
          <p:nvPr/>
        </p:nvSpPr>
        <p:spPr>
          <a:xfrm>
            <a:off x="3022600" y="584200"/>
            <a:ext cx="3085625" cy="646331"/>
          </a:xfrm>
          <a:prstGeom prst="rect">
            <a:avLst/>
          </a:prstGeom>
          <a:noFill/>
        </p:spPr>
        <p:txBody>
          <a:bodyPr wrap="none" rtlCol="0">
            <a:spAutoFit/>
          </a:bodyPr>
          <a:lstStyle/>
          <a:p>
            <a:r>
              <a:rPr lang="en-US" sz="3600" dirty="0" smtClean="0">
                <a:solidFill>
                  <a:srgbClr val="0000FF"/>
                </a:solidFill>
              </a:rPr>
              <a:t>Acoustic metric</a:t>
            </a:r>
            <a:endParaRPr lang="en-US" sz="3600" dirty="0">
              <a:solidFill>
                <a:srgbClr val="0000FF"/>
              </a:solidFill>
            </a:endParaRPr>
          </a:p>
        </p:txBody>
      </p:sp>
    </p:spTree>
    <p:extLst>
      <p:ext uri="{BB962C8B-B14F-4D97-AF65-F5344CB8AC3E}">
        <p14:creationId xmlns:p14="http://schemas.microsoft.com/office/powerpoint/2010/main" val="14056432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2732" y="282104"/>
            <a:ext cx="4725572" cy="646331"/>
          </a:xfrm>
          <a:prstGeom prst="rect">
            <a:avLst/>
          </a:prstGeom>
          <a:noFill/>
        </p:spPr>
        <p:txBody>
          <a:bodyPr wrap="none" rtlCol="0">
            <a:spAutoFit/>
          </a:bodyPr>
          <a:lstStyle/>
          <a:p>
            <a:r>
              <a:rPr lang="en-US" sz="3600" dirty="0" smtClean="0">
                <a:solidFill>
                  <a:srgbClr val="0000FF"/>
                </a:solidFill>
              </a:rPr>
              <a:t>Sonic analog black </a:t>
            </a:r>
            <a:r>
              <a:rPr lang="en-US" sz="3600" dirty="0">
                <a:solidFill>
                  <a:srgbClr val="0000FF"/>
                </a:solidFill>
              </a:rPr>
              <a:t>h</a:t>
            </a:r>
            <a:r>
              <a:rPr lang="en-US" sz="3600" dirty="0" smtClean="0">
                <a:solidFill>
                  <a:srgbClr val="0000FF"/>
                </a:solidFill>
              </a:rPr>
              <a:t>oles</a:t>
            </a:r>
            <a:endParaRPr lang="en-US" sz="3600" dirty="0">
              <a:solidFill>
                <a:srgbClr val="0000FF"/>
              </a:solidFill>
            </a:endParaRPr>
          </a:p>
        </p:txBody>
      </p:sp>
      <p:sp>
        <p:nvSpPr>
          <p:cNvPr id="8" name="TextBox 7"/>
          <p:cNvSpPr txBox="1"/>
          <p:nvPr/>
        </p:nvSpPr>
        <p:spPr>
          <a:xfrm>
            <a:off x="711200" y="1511300"/>
            <a:ext cx="7861300" cy="4201150"/>
          </a:xfrm>
          <a:prstGeom prst="rect">
            <a:avLst/>
          </a:prstGeom>
          <a:noFill/>
        </p:spPr>
        <p:txBody>
          <a:bodyPr wrap="square" rtlCol="0">
            <a:spAutoFit/>
          </a:bodyPr>
          <a:lstStyle/>
          <a:p>
            <a:r>
              <a:rPr lang="en-US" sz="2400" dirty="0" smtClean="0"/>
              <a:t>This opens the opportunity to study, in theory and in the laboratory, in a setting where the fundamental physics is fully understood:</a:t>
            </a:r>
          </a:p>
          <a:p>
            <a:pPr>
              <a:spcAft>
                <a:spcPts val="3000"/>
              </a:spcAft>
            </a:pPr>
            <a:endParaRPr lang="en-US" sz="2400" dirty="0"/>
          </a:p>
          <a:p>
            <a:pPr marL="285750" indent="-285750">
              <a:spcAft>
                <a:spcPts val="3000"/>
              </a:spcAft>
              <a:buFont typeface="Arial"/>
              <a:buChar char="•"/>
            </a:pPr>
            <a:r>
              <a:rPr lang="en-US" sz="2400" dirty="0"/>
              <a:t>t</a:t>
            </a:r>
            <a:r>
              <a:rPr lang="en-US" sz="2400" dirty="0" smtClean="0"/>
              <a:t>he origin of the outgoing modes, given an atomic, short distance cutoff?</a:t>
            </a:r>
          </a:p>
          <a:p>
            <a:pPr marL="285750" indent="-285750">
              <a:spcAft>
                <a:spcPts val="3000"/>
              </a:spcAft>
              <a:buFont typeface="Arial"/>
              <a:buChar char="•"/>
            </a:pPr>
            <a:r>
              <a:rPr lang="en-US" sz="2400" dirty="0"/>
              <a:t>t</a:t>
            </a:r>
            <a:r>
              <a:rPr lang="en-US" sz="2400" dirty="0" smtClean="0"/>
              <a:t>he adiabatic delivery of the outgoing vacuum?</a:t>
            </a:r>
          </a:p>
          <a:p>
            <a:pPr marL="285750" indent="-285750">
              <a:spcAft>
                <a:spcPts val="3000"/>
              </a:spcAft>
              <a:buFont typeface="Arial"/>
              <a:buChar char="•"/>
            </a:pPr>
            <a:r>
              <a:rPr lang="en-US" sz="2400" dirty="0"/>
              <a:t>t</a:t>
            </a:r>
            <a:r>
              <a:rPr lang="en-US" sz="2400" dirty="0" smtClean="0"/>
              <a:t>he wider validity of Hawking’s prediction?</a:t>
            </a:r>
            <a:endParaRPr lang="en-US" sz="2400" dirty="0"/>
          </a:p>
        </p:txBody>
      </p:sp>
    </p:spTree>
    <p:extLst>
      <p:ext uri="{BB962C8B-B14F-4D97-AF65-F5344CB8AC3E}">
        <p14:creationId xmlns:p14="http://schemas.microsoft.com/office/powerpoint/2010/main" val="8921273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600" y="861726"/>
            <a:ext cx="6316444" cy="4686646"/>
          </a:xfrm>
          <a:prstGeom prst="rect">
            <a:avLst/>
          </a:prstGeom>
        </p:spPr>
      </p:pic>
      <p:pic>
        <p:nvPicPr>
          <p:cNvPr id="3" name="Picture 2"/>
          <p:cNvPicPr>
            <a:picLocks noChangeAspect="1"/>
          </p:cNvPicPr>
          <p:nvPr/>
        </p:nvPicPr>
        <p:blipFill>
          <a:blip r:embed="rId3"/>
          <a:stretch>
            <a:fillRect/>
          </a:stretch>
        </p:blipFill>
        <p:spPr>
          <a:xfrm>
            <a:off x="6026276" y="2388659"/>
            <a:ext cx="3178204" cy="4006327"/>
          </a:xfrm>
          <a:prstGeom prst="rect">
            <a:avLst/>
          </a:prstGeom>
        </p:spPr>
      </p:pic>
      <p:sp>
        <p:nvSpPr>
          <p:cNvPr id="4" name="TextBox 3"/>
          <p:cNvSpPr txBox="1"/>
          <p:nvPr/>
        </p:nvSpPr>
        <p:spPr>
          <a:xfrm>
            <a:off x="451663" y="407590"/>
            <a:ext cx="5053337" cy="461665"/>
          </a:xfrm>
          <a:prstGeom prst="rect">
            <a:avLst/>
          </a:prstGeom>
          <a:noFill/>
        </p:spPr>
        <p:txBody>
          <a:bodyPr wrap="none" rtlCol="0">
            <a:spAutoFit/>
          </a:bodyPr>
          <a:lstStyle/>
          <a:p>
            <a:r>
              <a:rPr lang="en-US" sz="2400" dirty="0" smtClean="0">
                <a:solidFill>
                  <a:srgbClr val="0000FF"/>
                </a:solidFill>
              </a:rPr>
              <a:t>Superfluid helium-4 dispersion relation</a:t>
            </a:r>
            <a:endParaRPr lang="en-US" sz="2400" dirty="0">
              <a:solidFill>
                <a:srgbClr val="0000FF"/>
              </a:solidFill>
            </a:endParaRPr>
          </a:p>
        </p:txBody>
      </p:sp>
      <p:sp>
        <p:nvSpPr>
          <p:cNvPr id="5" name="TextBox 4"/>
          <p:cNvSpPr txBox="1"/>
          <p:nvPr/>
        </p:nvSpPr>
        <p:spPr>
          <a:xfrm>
            <a:off x="5505000" y="2052434"/>
            <a:ext cx="3363421" cy="461665"/>
          </a:xfrm>
          <a:prstGeom prst="rect">
            <a:avLst/>
          </a:prstGeom>
          <a:noFill/>
        </p:spPr>
        <p:txBody>
          <a:bodyPr wrap="none" rtlCol="0">
            <a:spAutoFit/>
          </a:bodyPr>
          <a:lstStyle/>
          <a:p>
            <a:r>
              <a:rPr lang="en-US" sz="2400" dirty="0" smtClean="0">
                <a:solidFill>
                  <a:srgbClr val="0000FF"/>
                </a:solidFill>
              </a:rPr>
              <a:t>Origin of outgoing modes</a:t>
            </a:r>
            <a:endParaRPr lang="en-US" sz="2400" dirty="0">
              <a:solidFill>
                <a:srgbClr val="0000FF"/>
              </a:solidFill>
            </a:endParaRPr>
          </a:p>
        </p:txBody>
      </p:sp>
      <p:sp>
        <p:nvSpPr>
          <p:cNvPr id="6" name="TextBox 5"/>
          <p:cNvSpPr txBox="1"/>
          <p:nvPr/>
        </p:nvSpPr>
        <p:spPr>
          <a:xfrm>
            <a:off x="7790244" y="6445786"/>
            <a:ext cx="1148071" cy="338554"/>
          </a:xfrm>
          <a:prstGeom prst="rect">
            <a:avLst/>
          </a:prstGeom>
          <a:noFill/>
        </p:spPr>
        <p:txBody>
          <a:bodyPr wrap="none" rtlCol="0">
            <a:spAutoFit/>
          </a:bodyPr>
          <a:lstStyle/>
          <a:p>
            <a:r>
              <a:rPr lang="en-US" sz="1600" dirty="0" smtClean="0">
                <a:solidFill>
                  <a:srgbClr val="C0504D"/>
                </a:solidFill>
              </a:rPr>
              <a:t>TJ, PRD, ‘96</a:t>
            </a:r>
            <a:endParaRPr lang="en-US" sz="1600" dirty="0">
              <a:solidFill>
                <a:srgbClr val="C0504D"/>
              </a:solidFill>
            </a:endParaRPr>
          </a:p>
        </p:txBody>
      </p:sp>
    </p:spTree>
    <p:extLst>
      <p:ext uri="{BB962C8B-B14F-4D97-AF65-F5344CB8AC3E}">
        <p14:creationId xmlns:p14="http://schemas.microsoft.com/office/powerpoint/2010/main" val="4139541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01900" y="685800"/>
            <a:ext cx="4127500" cy="5486400"/>
          </a:xfrm>
          <a:prstGeom prst="rect">
            <a:avLst/>
          </a:prstGeom>
        </p:spPr>
      </p:pic>
      <p:sp>
        <p:nvSpPr>
          <p:cNvPr id="3" name="TextBox 2"/>
          <p:cNvSpPr txBox="1"/>
          <p:nvPr/>
        </p:nvSpPr>
        <p:spPr>
          <a:xfrm>
            <a:off x="3742485" y="1932273"/>
            <a:ext cx="2244237" cy="553998"/>
          </a:xfrm>
          <a:prstGeom prst="rect">
            <a:avLst/>
          </a:prstGeom>
          <a:noFill/>
        </p:spPr>
        <p:txBody>
          <a:bodyPr wrap="none" rtlCol="0">
            <a:spAutoFit/>
          </a:bodyPr>
          <a:lstStyle/>
          <a:p>
            <a:r>
              <a:rPr lang="en-US" dirty="0" smtClean="0"/>
              <a:t>                supersonic</a:t>
            </a:r>
          </a:p>
          <a:p>
            <a:r>
              <a:rPr lang="en-US" sz="1200" dirty="0" smtClean="0">
                <a:solidFill>
                  <a:schemeClr val="tx1">
                    <a:lumMod val="65000"/>
                    <a:lumOff val="35000"/>
                  </a:schemeClr>
                </a:solidFill>
              </a:rPr>
              <a:t>(e.g. Bose-Einstein condensates)</a:t>
            </a:r>
            <a:endParaRPr lang="en-US" sz="1200" dirty="0">
              <a:solidFill>
                <a:schemeClr val="tx1">
                  <a:lumMod val="65000"/>
                  <a:lumOff val="35000"/>
                </a:schemeClr>
              </a:solidFill>
            </a:endParaRPr>
          </a:p>
        </p:txBody>
      </p:sp>
      <p:sp>
        <p:nvSpPr>
          <p:cNvPr id="4" name="TextBox 3"/>
          <p:cNvSpPr txBox="1"/>
          <p:nvPr/>
        </p:nvSpPr>
        <p:spPr>
          <a:xfrm>
            <a:off x="5300435" y="4032703"/>
            <a:ext cx="3496357" cy="584776"/>
          </a:xfrm>
          <a:prstGeom prst="rect">
            <a:avLst/>
          </a:prstGeom>
          <a:noFill/>
        </p:spPr>
        <p:txBody>
          <a:bodyPr wrap="none" rtlCol="0">
            <a:spAutoFit/>
          </a:bodyPr>
          <a:lstStyle/>
          <a:p>
            <a:r>
              <a:rPr lang="en-US" dirty="0" smtClean="0"/>
              <a:t>subsonic</a:t>
            </a:r>
          </a:p>
          <a:p>
            <a:r>
              <a:rPr lang="en-US" sz="1400" dirty="0" smtClean="0">
                <a:solidFill>
                  <a:srgbClr val="595959"/>
                </a:solidFill>
              </a:rPr>
              <a:t>(e.g. superfluid He-4, gravity waves on water)</a:t>
            </a:r>
            <a:endParaRPr lang="en-US" sz="1400" dirty="0">
              <a:solidFill>
                <a:srgbClr val="595959"/>
              </a:solidFill>
            </a:endParaRPr>
          </a:p>
        </p:txBody>
      </p:sp>
      <p:sp>
        <p:nvSpPr>
          <p:cNvPr id="5" name="TextBox 4"/>
          <p:cNvSpPr txBox="1"/>
          <p:nvPr/>
        </p:nvSpPr>
        <p:spPr>
          <a:xfrm>
            <a:off x="6056466" y="2796690"/>
            <a:ext cx="1145867" cy="369332"/>
          </a:xfrm>
          <a:prstGeom prst="rect">
            <a:avLst/>
          </a:prstGeom>
          <a:noFill/>
        </p:spPr>
        <p:txBody>
          <a:bodyPr wrap="none" rtlCol="0">
            <a:spAutoFit/>
          </a:bodyPr>
          <a:lstStyle/>
          <a:p>
            <a:r>
              <a:rPr lang="en-US" dirty="0" smtClean="0"/>
              <a:t>relativistic</a:t>
            </a:r>
            <a:endParaRPr lang="en-US" dirty="0"/>
          </a:p>
        </p:txBody>
      </p:sp>
    </p:spTree>
    <p:extLst>
      <p:ext uri="{BB962C8B-B14F-4D97-AF65-F5344CB8AC3E}">
        <p14:creationId xmlns:p14="http://schemas.microsoft.com/office/powerpoint/2010/main" val="26784512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796816" y="1564483"/>
            <a:ext cx="7596964" cy="3794672"/>
            <a:chOff x="831616" y="650083"/>
            <a:chExt cx="7596964" cy="3794672"/>
          </a:xfrm>
        </p:grpSpPr>
        <p:sp>
          <p:nvSpPr>
            <p:cNvPr id="18" name="Rectangle 17"/>
            <p:cNvSpPr/>
            <p:nvPr/>
          </p:nvSpPr>
          <p:spPr>
            <a:xfrm>
              <a:off x="2487203" y="1411292"/>
              <a:ext cx="335155" cy="2716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7561091" y="1510769"/>
              <a:ext cx="335155" cy="2716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5014615" y="1493128"/>
              <a:ext cx="335155" cy="2716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a:stretch>
              <a:fillRect/>
            </a:stretch>
          </p:blipFill>
          <p:spPr>
            <a:xfrm>
              <a:off x="1176880" y="843966"/>
              <a:ext cx="7251700" cy="3352800"/>
            </a:xfrm>
            <a:prstGeom prst="rect">
              <a:avLst/>
            </a:prstGeom>
          </p:spPr>
        </p:pic>
        <p:sp>
          <p:nvSpPr>
            <p:cNvPr id="22" name="Rectangle 21"/>
            <p:cNvSpPr/>
            <p:nvPr/>
          </p:nvSpPr>
          <p:spPr>
            <a:xfrm>
              <a:off x="831616" y="650083"/>
              <a:ext cx="5352586" cy="37946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7771833" y="920166"/>
              <a:ext cx="347767" cy="261749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7121660" y="3416716"/>
              <a:ext cx="439431" cy="72643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Cloud 24"/>
            <p:cNvSpPr/>
            <p:nvPr/>
          </p:nvSpPr>
          <p:spPr>
            <a:xfrm rot="21391309">
              <a:off x="6927563" y="3043958"/>
              <a:ext cx="307149" cy="521201"/>
            </a:xfrm>
            <a:prstGeom prst="cloud">
              <a:avLst/>
            </a:prstGeom>
            <a:pattFill prst="lgConfetti">
              <a:fgClr>
                <a:prstClr val="black"/>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3"/>
          <a:stretch>
            <a:fillRect/>
          </a:stretch>
        </p:blipFill>
        <p:spPr>
          <a:xfrm>
            <a:off x="292100" y="1752600"/>
            <a:ext cx="7251700" cy="3352800"/>
          </a:xfrm>
          <a:prstGeom prst="rect">
            <a:avLst/>
          </a:prstGeom>
        </p:spPr>
      </p:pic>
      <p:sp>
        <p:nvSpPr>
          <p:cNvPr id="8" name="Rectangle 7"/>
          <p:cNvSpPr/>
          <p:nvPr/>
        </p:nvSpPr>
        <p:spPr>
          <a:xfrm>
            <a:off x="1839503" y="1411292"/>
            <a:ext cx="335155" cy="2716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913391" y="1510769"/>
            <a:ext cx="335155" cy="2716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366915" y="1493128"/>
            <a:ext cx="335155" cy="2716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844967" y="5168862"/>
            <a:ext cx="1638789" cy="400110"/>
          </a:xfrm>
          <a:prstGeom prst="rect">
            <a:avLst/>
          </a:prstGeom>
          <a:noFill/>
        </p:spPr>
        <p:txBody>
          <a:bodyPr wrap="none" rtlCol="0">
            <a:spAutoFit/>
          </a:bodyPr>
          <a:lstStyle/>
          <a:p>
            <a:r>
              <a:rPr lang="en-US" sz="2000" dirty="0" smtClean="0">
                <a:latin typeface="Chalkboard SE Regular"/>
                <a:cs typeface="Chalkboard SE Regular"/>
              </a:rPr>
              <a:t>superluminal</a:t>
            </a:r>
            <a:endParaRPr lang="en-US" sz="2000" dirty="0">
              <a:latin typeface="Chalkboard SE Regular"/>
              <a:cs typeface="Chalkboard SE Regular"/>
            </a:endParaRPr>
          </a:p>
        </p:txBody>
      </p:sp>
      <p:sp>
        <p:nvSpPr>
          <p:cNvPr id="14" name="TextBox 13"/>
          <p:cNvSpPr txBox="1"/>
          <p:nvPr/>
        </p:nvSpPr>
        <p:spPr>
          <a:xfrm>
            <a:off x="5414013" y="5186503"/>
            <a:ext cx="1503328" cy="400110"/>
          </a:xfrm>
          <a:prstGeom prst="rect">
            <a:avLst/>
          </a:prstGeom>
          <a:noFill/>
        </p:spPr>
        <p:txBody>
          <a:bodyPr wrap="none" rtlCol="0">
            <a:spAutoFit/>
          </a:bodyPr>
          <a:lstStyle/>
          <a:p>
            <a:r>
              <a:rPr lang="en-US" sz="2000" dirty="0" smtClean="0">
                <a:latin typeface="Chalkboard SE Regular"/>
                <a:cs typeface="Chalkboard SE Regular"/>
              </a:rPr>
              <a:t>sub-luminal</a:t>
            </a:r>
            <a:endParaRPr lang="en-US" sz="2000" dirty="0">
              <a:latin typeface="Chalkboard SE Regular"/>
              <a:cs typeface="Chalkboard SE Regular"/>
            </a:endParaRPr>
          </a:p>
        </p:txBody>
      </p:sp>
      <p:sp>
        <p:nvSpPr>
          <p:cNvPr id="15" name="TextBox 14"/>
          <p:cNvSpPr txBox="1"/>
          <p:nvPr/>
        </p:nvSpPr>
        <p:spPr>
          <a:xfrm>
            <a:off x="503780" y="5140682"/>
            <a:ext cx="1374089" cy="400110"/>
          </a:xfrm>
          <a:prstGeom prst="rect">
            <a:avLst/>
          </a:prstGeom>
          <a:noFill/>
        </p:spPr>
        <p:txBody>
          <a:bodyPr wrap="none" rtlCol="0">
            <a:spAutoFit/>
          </a:bodyPr>
          <a:lstStyle/>
          <a:p>
            <a:r>
              <a:rPr lang="en-US" sz="2000" dirty="0" smtClean="0">
                <a:latin typeface="Chalkboard SE Regular"/>
                <a:cs typeface="Chalkboard SE Regular"/>
              </a:rPr>
              <a:t>relativistic</a:t>
            </a:r>
            <a:endParaRPr lang="en-US" sz="2000" dirty="0">
              <a:latin typeface="Chalkboard SE Regular"/>
              <a:cs typeface="Chalkboard SE Regular"/>
            </a:endParaRPr>
          </a:p>
        </p:txBody>
      </p:sp>
      <p:sp>
        <p:nvSpPr>
          <p:cNvPr id="16" name="TextBox 15"/>
          <p:cNvSpPr txBox="1"/>
          <p:nvPr/>
        </p:nvSpPr>
        <p:spPr>
          <a:xfrm>
            <a:off x="1078978" y="361112"/>
            <a:ext cx="7038837" cy="584776"/>
          </a:xfrm>
          <a:prstGeom prst="rect">
            <a:avLst/>
          </a:prstGeom>
          <a:noFill/>
        </p:spPr>
        <p:txBody>
          <a:bodyPr wrap="none" rtlCol="0">
            <a:spAutoFit/>
          </a:bodyPr>
          <a:lstStyle/>
          <a:p>
            <a:r>
              <a:rPr lang="en-US" sz="3200" dirty="0" smtClean="0">
                <a:solidFill>
                  <a:schemeClr val="tx2"/>
                </a:solidFill>
                <a:latin typeface="Chalkboard SE Regular"/>
                <a:cs typeface="Chalkboard SE Regular"/>
              </a:rPr>
              <a:t>Regulated ancestry of Hawking pairs</a:t>
            </a:r>
            <a:endParaRPr lang="en-US" sz="3200" dirty="0">
              <a:solidFill>
                <a:schemeClr val="tx2"/>
              </a:solidFill>
              <a:latin typeface="Chalkboard SE Regular"/>
              <a:cs typeface="Chalkboard SE Regular"/>
            </a:endParaRPr>
          </a:p>
        </p:txBody>
      </p:sp>
      <p:sp>
        <p:nvSpPr>
          <p:cNvPr id="26" name="TextBox 25"/>
          <p:cNvSpPr txBox="1"/>
          <p:nvPr/>
        </p:nvSpPr>
        <p:spPr>
          <a:xfrm>
            <a:off x="7428802" y="5178706"/>
            <a:ext cx="1351652" cy="400110"/>
          </a:xfrm>
          <a:prstGeom prst="rect">
            <a:avLst/>
          </a:prstGeom>
          <a:noFill/>
        </p:spPr>
        <p:txBody>
          <a:bodyPr wrap="none" rtlCol="0">
            <a:spAutoFit/>
          </a:bodyPr>
          <a:lstStyle/>
          <a:p>
            <a:r>
              <a:rPr lang="en-US" sz="2000" dirty="0" smtClean="0">
                <a:latin typeface="Chalkboard SE Regular"/>
                <a:cs typeface="Chalkboard SE Regular"/>
              </a:rPr>
              <a:t>dissipative</a:t>
            </a:r>
            <a:endParaRPr lang="en-US" sz="2000" dirty="0">
              <a:latin typeface="Chalkboard SE Regular"/>
              <a:cs typeface="Chalkboard SE Regular"/>
            </a:endParaRPr>
          </a:p>
        </p:txBody>
      </p:sp>
      <p:sp>
        <p:nvSpPr>
          <p:cNvPr id="3" name="Rectangle 2"/>
          <p:cNvSpPr/>
          <p:nvPr/>
        </p:nvSpPr>
        <p:spPr>
          <a:xfrm>
            <a:off x="8861446" y="1564483"/>
            <a:ext cx="409554" cy="28875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7350838" y="5515392"/>
            <a:ext cx="2107044" cy="646331"/>
          </a:xfrm>
          <a:prstGeom prst="rect">
            <a:avLst/>
          </a:prstGeom>
          <a:noFill/>
        </p:spPr>
        <p:txBody>
          <a:bodyPr wrap="square" rtlCol="0">
            <a:spAutoFit/>
          </a:bodyPr>
          <a:lstStyle/>
          <a:p>
            <a:r>
              <a:rPr lang="en-US" dirty="0" smtClean="0">
                <a:solidFill>
                  <a:schemeClr val="accent2"/>
                </a:solidFill>
              </a:rPr>
              <a:t>(Robertson-  </a:t>
            </a:r>
            <a:r>
              <a:rPr lang="en-US" dirty="0" err="1" smtClean="0">
                <a:solidFill>
                  <a:schemeClr val="accent2"/>
                </a:solidFill>
              </a:rPr>
              <a:t>Parentani</a:t>
            </a:r>
            <a:r>
              <a:rPr lang="en-US" dirty="0" smtClean="0">
                <a:solidFill>
                  <a:schemeClr val="accent2"/>
                </a:solidFill>
              </a:rPr>
              <a:t>, 2015)</a:t>
            </a:r>
          </a:p>
        </p:txBody>
      </p:sp>
    </p:spTree>
    <p:extLst>
      <p:ext uri="{BB962C8B-B14F-4D97-AF65-F5344CB8AC3E}">
        <p14:creationId xmlns:p14="http://schemas.microsoft.com/office/powerpoint/2010/main" val="14536431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7171" y="719802"/>
            <a:ext cx="7661072" cy="1631216"/>
          </a:xfrm>
          <a:prstGeom prst="rect">
            <a:avLst/>
          </a:prstGeom>
          <a:noFill/>
        </p:spPr>
        <p:txBody>
          <a:bodyPr wrap="none" rtlCol="0">
            <a:spAutoFit/>
          </a:bodyPr>
          <a:lstStyle/>
          <a:p>
            <a:r>
              <a:rPr lang="en-US" sz="2000" dirty="0" smtClean="0">
                <a:solidFill>
                  <a:schemeClr val="tx2"/>
                </a:solidFill>
                <a:latin typeface="Chalkboard SE Regular"/>
                <a:cs typeface="Chalkboard SE Regular"/>
              </a:rPr>
              <a:t>Numerous studies with linear field theory have shown that</a:t>
            </a:r>
          </a:p>
          <a:p>
            <a:r>
              <a:rPr lang="en-US" sz="2000" dirty="0" smtClean="0">
                <a:solidFill>
                  <a:schemeClr val="tx2"/>
                </a:solidFill>
                <a:latin typeface="Chalkboard SE Regular"/>
                <a:cs typeface="Chalkboard SE Regular"/>
              </a:rPr>
              <a:t>the Hawking effect persists, as long as:</a:t>
            </a:r>
          </a:p>
          <a:p>
            <a:endParaRPr lang="en-US" sz="2000" dirty="0">
              <a:solidFill>
                <a:schemeClr val="tx2"/>
              </a:solidFill>
              <a:latin typeface="Chalkboard SE Regular"/>
              <a:cs typeface="Chalkboard SE Regular"/>
            </a:endParaRPr>
          </a:p>
          <a:p>
            <a:pPr marL="342900" indent="-342900">
              <a:buAutoNum type="arabicParenR"/>
            </a:pPr>
            <a:r>
              <a:rPr lang="en-US" sz="2000" dirty="0" smtClean="0">
                <a:solidFill>
                  <a:schemeClr val="tx2"/>
                </a:solidFill>
                <a:latin typeface="Chalkboard SE Regular"/>
                <a:cs typeface="Chalkboard SE Regular"/>
              </a:rPr>
              <a:t>The incoming field is in the ground state.</a:t>
            </a:r>
          </a:p>
          <a:p>
            <a:pPr marL="342900" indent="-342900">
              <a:buAutoNum type="arabicParenR"/>
            </a:pPr>
            <a:r>
              <a:rPr lang="en-US" sz="2000" dirty="0" smtClean="0">
                <a:solidFill>
                  <a:schemeClr val="tx2"/>
                </a:solidFill>
                <a:latin typeface="Chalkboard SE Regular"/>
                <a:cs typeface="Chalkboard SE Regular"/>
              </a:rPr>
              <a:t>The wavenumber ‘cutoff’ is higher than the surface gravity.*</a:t>
            </a:r>
          </a:p>
        </p:txBody>
      </p:sp>
      <p:sp>
        <p:nvSpPr>
          <p:cNvPr id="3" name="TextBox 2"/>
          <p:cNvSpPr txBox="1"/>
          <p:nvPr/>
        </p:nvSpPr>
        <p:spPr>
          <a:xfrm>
            <a:off x="736598" y="3441679"/>
            <a:ext cx="7951471" cy="3416320"/>
          </a:xfrm>
          <a:prstGeom prst="rect">
            <a:avLst/>
          </a:prstGeom>
          <a:noFill/>
        </p:spPr>
        <p:txBody>
          <a:bodyPr wrap="none" rtlCol="0">
            <a:spAutoFit/>
          </a:bodyPr>
          <a:lstStyle/>
          <a:p>
            <a:r>
              <a:rPr lang="en-US" dirty="0">
                <a:solidFill>
                  <a:schemeClr val="tx2"/>
                </a:solidFill>
                <a:latin typeface="Chalkboard SE Regular"/>
                <a:cs typeface="Chalkboard SE Regular"/>
              </a:rPr>
              <a:t>Many candidates for experimental black hole analogues </a:t>
            </a:r>
            <a:r>
              <a:rPr lang="en-US" dirty="0" smtClean="0">
                <a:solidFill>
                  <a:schemeClr val="tx2"/>
                </a:solidFill>
                <a:latin typeface="Chalkboard SE Regular"/>
                <a:cs typeface="Chalkboard SE Regular"/>
              </a:rPr>
              <a:t>have been studied</a:t>
            </a:r>
          </a:p>
          <a:p>
            <a:r>
              <a:rPr lang="en-US" dirty="0">
                <a:solidFill>
                  <a:schemeClr val="tx2"/>
                </a:solidFill>
                <a:latin typeface="Chalkboard SE Regular"/>
                <a:cs typeface="Chalkboard SE Regular"/>
              </a:rPr>
              <a:t>t</a:t>
            </a:r>
            <a:r>
              <a:rPr lang="en-US" dirty="0" smtClean="0">
                <a:solidFill>
                  <a:schemeClr val="tx2"/>
                </a:solidFill>
                <a:latin typeface="Chalkboard SE Regular"/>
                <a:cs typeface="Chalkboard SE Regular"/>
              </a:rPr>
              <a:t>heoretically and, for some, experimentally: </a:t>
            </a:r>
          </a:p>
          <a:p>
            <a:endParaRPr lang="en-US" dirty="0">
              <a:solidFill>
                <a:schemeClr val="tx2"/>
              </a:solidFill>
              <a:latin typeface="Chalkboard SE Regular"/>
              <a:cs typeface="Chalkboard SE Regular"/>
            </a:endParaRPr>
          </a:p>
          <a:p>
            <a:pPr marL="285750" indent="-285750">
              <a:buFont typeface="Arial"/>
              <a:buChar char="•"/>
            </a:pPr>
            <a:r>
              <a:rPr lang="en-US" dirty="0" smtClean="0">
                <a:solidFill>
                  <a:schemeClr val="tx2"/>
                </a:solidFill>
                <a:latin typeface="Chalkboard SE Light"/>
                <a:cs typeface="Chalkboard SE Light"/>
              </a:rPr>
              <a:t>Superfluid 4He flows</a:t>
            </a:r>
          </a:p>
          <a:p>
            <a:pPr marL="285750" indent="-285750">
              <a:buFont typeface="Arial"/>
              <a:buChar char="•"/>
            </a:pPr>
            <a:r>
              <a:rPr lang="en-US" dirty="0" smtClean="0">
                <a:solidFill>
                  <a:schemeClr val="tx2"/>
                </a:solidFill>
                <a:latin typeface="Chalkboard SE Light"/>
                <a:cs typeface="Chalkboard SE Light"/>
              </a:rPr>
              <a:t>Superfluid 3He-A textures </a:t>
            </a:r>
          </a:p>
          <a:p>
            <a:pPr marL="285750" indent="-285750">
              <a:buFont typeface="Arial"/>
              <a:buChar char="•"/>
            </a:pPr>
            <a:r>
              <a:rPr lang="en-US" dirty="0" smtClean="0">
                <a:solidFill>
                  <a:schemeClr val="tx2"/>
                </a:solidFill>
                <a:latin typeface="Chalkboard SE Light"/>
                <a:cs typeface="Chalkboard SE Light"/>
              </a:rPr>
              <a:t>Time-dependent waveguides </a:t>
            </a:r>
          </a:p>
          <a:p>
            <a:pPr marL="285750" indent="-285750">
              <a:buFont typeface="Arial"/>
              <a:buChar char="•"/>
            </a:pPr>
            <a:r>
              <a:rPr lang="en-US" dirty="0" smtClean="0">
                <a:solidFill>
                  <a:schemeClr val="tx2"/>
                </a:solidFill>
                <a:latin typeface="Chalkboard SE Light"/>
                <a:cs typeface="Chalkboard SE Light"/>
              </a:rPr>
              <a:t>Bose-Einstein condensates </a:t>
            </a:r>
          </a:p>
          <a:p>
            <a:pPr marL="285750" indent="-285750">
              <a:buFont typeface="Arial"/>
              <a:buChar char="•"/>
            </a:pPr>
            <a:r>
              <a:rPr lang="en-US" dirty="0" smtClean="0">
                <a:solidFill>
                  <a:schemeClr val="tx2"/>
                </a:solidFill>
                <a:latin typeface="Chalkboard SE Light"/>
                <a:cs typeface="Chalkboard SE Light"/>
              </a:rPr>
              <a:t>trapped ion rings</a:t>
            </a:r>
          </a:p>
          <a:p>
            <a:pPr marL="285750" indent="-285750">
              <a:buFont typeface="Arial"/>
              <a:buChar char="•"/>
            </a:pPr>
            <a:r>
              <a:rPr lang="en-US" dirty="0" smtClean="0">
                <a:solidFill>
                  <a:schemeClr val="tx2"/>
                </a:solidFill>
                <a:latin typeface="Chalkboard SE Light"/>
                <a:cs typeface="Chalkboard SE Light"/>
              </a:rPr>
              <a:t>nonlinear optics in fibers &amp; fused silica</a:t>
            </a:r>
          </a:p>
          <a:p>
            <a:pPr marL="285750" indent="-285750">
              <a:buFont typeface="Arial"/>
              <a:buChar char="•"/>
            </a:pPr>
            <a:r>
              <a:rPr lang="en-US" dirty="0">
                <a:solidFill>
                  <a:schemeClr val="tx2"/>
                </a:solidFill>
                <a:latin typeface="Chalkboard SE Light"/>
                <a:cs typeface="Chalkboard SE Light"/>
              </a:rPr>
              <a:t>g</a:t>
            </a:r>
            <a:r>
              <a:rPr lang="en-US" dirty="0" smtClean="0">
                <a:solidFill>
                  <a:schemeClr val="tx2"/>
                </a:solidFill>
                <a:latin typeface="Chalkboard SE Light"/>
                <a:cs typeface="Chalkboard SE Light"/>
              </a:rPr>
              <a:t>ravity waves on water</a:t>
            </a:r>
          </a:p>
          <a:p>
            <a:r>
              <a:rPr lang="en-US" dirty="0" smtClean="0">
                <a:solidFill>
                  <a:schemeClr val="tx2"/>
                </a:solidFill>
                <a:latin typeface="Chalkboard SE Regular"/>
                <a:cs typeface="Chalkboard SE Regular"/>
              </a:rPr>
              <a:t> …</a:t>
            </a:r>
            <a:endParaRPr lang="en-US" dirty="0">
              <a:solidFill>
                <a:schemeClr val="tx2"/>
              </a:solidFill>
              <a:latin typeface="Chalkboard SE Regular"/>
              <a:cs typeface="Chalkboard SE Regular"/>
            </a:endParaRPr>
          </a:p>
          <a:p>
            <a:endParaRPr lang="en-US" dirty="0">
              <a:solidFill>
                <a:schemeClr val="tx2"/>
              </a:solidFill>
            </a:endParaRPr>
          </a:p>
        </p:txBody>
      </p:sp>
      <p:sp>
        <p:nvSpPr>
          <p:cNvPr id="4" name="TextBox 3"/>
          <p:cNvSpPr txBox="1"/>
          <p:nvPr/>
        </p:nvSpPr>
        <p:spPr>
          <a:xfrm>
            <a:off x="761998" y="2609334"/>
            <a:ext cx="7104679" cy="369332"/>
          </a:xfrm>
          <a:prstGeom prst="rect">
            <a:avLst/>
          </a:prstGeom>
          <a:noFill/>
        </p:spPr>
        <p:txBody>
          <a:bodyPr wrap="none" rtlCol="0">
            <a:spAutoFit/>
          </a:bodyPr>
          <a:lstStyle/>
          <a:p>
            <a:r>
              <a:rPr lang="en-US" dirty="0" smtClean="0">
                <a:solidFill>
                  <a:schemeClr val="accent2"/>
                </a:solidFill>
              </a:rPr>
              <a:t>For the current state of the art, see </a:t>
            </a:r>
            <a:r>
              <a:rPr lang="en-US" dirty="0" err="1" smtClean="0">
                <a:solidFill>
                  <a:schemeClr val="accent2"/>
                </a:solidFill>
              </a:rPr>
              <a:t>Parentani</a:t>
            </a:r>
            <a:r>
              <a:rPr lang="en-US" dirty="0" smtClean="0">
                <a:solidFill>
                  <a:schemeClr val="accent2"/>
                </a:solidFill>
              </a:rPr>
              <a:t> &amp; collaborators, 2012, 2014</a:t>
            </a:r>
            <a:endParaRPr lang="en-US" dirty="0">
              <a:solidFill>
                <a:schemeClr val="accent2"/>
              </a:solidFill>
            </a:endParaRPr>
          </a:p>
        </p:txBody>
      </p:sp>
    </p:spTree>
    <p:extLst>
      <p:ext uri="{BB962C8B-B14F-4D97-AF65-F5344CB8AC3E}">
        <p14:creationId xmlns:p14="http://schemas.microsoft.com/office/powerpoint/2010/main" val="167766887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28706" y="298823"/>
            <a:ext cx="6808694" cy="523220"/>
          </a:xfrm>
          <a:prstGeom prst="rect">
            <a:avLst/>
          </a:prstGeom>
          <a:noFill/>
        </p:spPr>
        <p:txBody>
          <a:bodyPr wrap="square" rtlCol="0">
            <a:spAutoFit/>
          </a:bodyPr>
          <a:lstStyle/>
          <a:p>
            <a:r>
              <a:rPr lang="en-US" sz="2800" dirty="0" smtClean="0">
                <a:solidFill>
                  <a:schemeClr val="tx2"/>
                </a:solidFill>
              </a:rPr>
              <a:t>Bose-Einstein Condensate dispersion relation</a:t>
            </a:r>
            <a:endParaRPr lang="en-US" sz="2800" dirty="0">
              <a:solidFill>
                <a:schemeClr val="tx2"/>
              </a:solidFill>
            </a:endParaRPr>
          </a:p>
        </p:txBody>
      </p:sp>
      <p:pic>
        <p:nvPicPr>
          <p:cNvPr id="11" name="Picture 10"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970" y="1894528"/>
            <a:ext cx="4360378" cy="605608"/>
          </a:xfrm>
          <a:prstGeom prst="rect">
            <a:avLst/>
          </a:prstGeom>
        </p:spPr>
      </p:pic>
      <p:sp>
        <p:nvSpPr>
          <p:cNvPr id="5" name="Right Brace 4"/>
          <p:cNvSpPr/>
          <p:nvPr/>
        </p:nvSpPr>
        <p:spPr>
          <a:xfrm rot="5400000">
            <a:off x="5030667" y="2054913"/>
            <a:ext cx="452098" cy="121077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7" name="Picture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050" y="3032484"/>
            <a:ext cx="4305300" cy="376370"/>
          </a:xfrm>
          <a:prstGeom prst="rect">
            <a:avLst/>
          </a:prstGeom>
        </p:spPr>
      </p:pic>
      <p:pic>
        <p:nvPicPr>
          <p:cNvPr id="3" name="Picture 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4038600"/>
            <a:ext cx="2578100" cy="558800"/>
          </a:xfrm>
          <a:prstGeom prst="rect">
            <a:avLst/>
          </a:prstGeom>
        </p:spPr>
      </p:pic>
      <p:cxnSp>
        <p:nvCxnSpPr>
          <p:cNvPr id="6" name="Straight Arrow Connector 5"/>
          <p:cNvCxnSpPr/>
          <p:nvPr/>
        </p:nvCxnSpPr>
        <p:spPr>
          <a:xfrm>
            <a:off x="3340100" y="2514600"/>
            <a:ext cx="0" cy="1701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81668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65873" y="298823"/>
            <a:ext cx="7327717" cy="523220"/>
          </a:xfrm>
          <a:prstGeom prst="rect">
            <a:avLst/>
          </a:prstGeom>
          <a:noFill/>
        </p:spPr>
        <p:txBody>
          <a:bodyPr wrap="square" rtlCol="0">
            <a:spAutoFit/>
          </a:bodyPr>
          <a:lstStyle/>
          <a:p>
            <a:r>
              <a:rPr lang="en-US" sz="2800" dirty="0" smtClean="0">
                <a:solidFill>
                  <a:schemeClr val="tx2"/>
                </a:solidFill>
              </a:rPr>
              <a:t>Origin of the outgoing modes in a BEC analog BH</a:t>
            </a:r>
            <a:endParaRPr lang="en-US" sz="2800" dirty="0">
              <a:solidFill>
                <a:schemeClr val="tx2"/>
              </a:solidFill>
            </a:endParaRPr>
          </a:p>
        </p:txBody>
      </p:sp>
      <p:pic>
        <p:nvPicPr>
          <p:cNvPr id="14" name="Picture 1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4491" y="1086174"/>
            <a:ext cx="2479109" cy="301641"/>
          </a:xfrm>
          <a:prstGeom prst="rect">
            <a:avLst/>
          </a:prstGeom>
        </p:spPr>
      </p:pic>
      <p:grpSp>
        <p:nvGrpSpPr>
          <p:cNvPr id="2" name="Group 1"/>
          <p:cNvGrpSpPr/>
          <p:nvPr/>
        </p:nvGrpSpPr>
        <p:grpSpPr>
          <a:xfrm>
            <a:off x="4421081" y="914436"/>
            <a:ext cx="4122774" cy="5554382"/>
            <a:chOff x="2269987" y="0"/>
            <a:chExt cx="5198128" cy="6858000"/>
          </a:xfrm>
        </p:grpSpPr>
        <p:sp>
          <p:nvSpPr>
            <p:cNvPr id="9" name="TextBox 8"/>
            <p:cNvSpPr txBox="1"/>
            <p:nvPr/>
          </p:nvSpPr>
          <p:spPr>
            <a:xfrm>
              <a:off x="6396074" y="2597534"/>
              <a:ext cx="1072041" cy="369332"/>
            </a:xfrm>
            <a:prstGeom prst="rect">
              <a:avLst/>
            </a:prstGeom>
            <a:noFill/>
          </p:spPr>
          <p:txBody>
            <a:bodyPr wrap="none" rtlCol="0">
              <a:spAutoFit/>
            </a:bodyPr>
            <a:lstStyle/>
            <a:p>
              <a:r>
                <a:rPr lang="en-US" dirty="0" smtClean="0"/>
                <a:t>sub-sonic</a:t>
              </a:r>
              <a:endParaRPr lang="en-US" dirty="0"/>
            </a:p>
          </p:txBody>
        </p:sp>
        <p:pic>
          <p:nvPicPr>
            <p:cNvPr id="19" name="Picture 18"/>
            <p:cNvPicPr>
              <a:picLocks noChangeAspect="1"/>
            </p:cNvPicPr>
            <p:nvPr/>
          </p:nvPicPr>
          <p:blipFill>
            <a:blip r:embed="rId3"/>
            <a:stretch>
              <a:fillRect/>
            </a:stretch>
          </p:blipFill>
          <p:spPr>
            <a:xfrm>
              <a:off x="2269987" y="0"/>
              <a:ext cx="4571999" cy="6858000"/>
            </a:xfrm>
            <a:prstGeom prst="rect">
              <a:avLst/>
            </a:prstGeom>
          </p:spPr>
        </p:pic>
        <p:sp>
          <p:nvSpPr>
            <p:cNvPr id="10" name="TextBox 9"/>
            <p:cNvSpPr txBox="1"/>
            <p:nvPr/>
          </p:nvSpPr>
          <p:spPr>
            <a:xfrm>
              <a:off x="4474796" y="1193075"/>
              <a:ext cx="1196699" cy="369332"/>
            </a:xfrm>
            <a:prstGeom prst="rect">
              <a:avLst/>
            </a:prstGeom>
            <a:noFill/>
          </p:spPr>
          <p:txBody>
            <a:bodyPr wrap="none" rtlCol="0">
              <a:spAutoFit/>
            </a:bodyPr>
            <a:lstStyle/>
            <a:p>
              <a:r>
                <a:rPr lang="en-US" dirty="0" smtClean="0"/>
                <a:t>supersonic</a:t>
              </a:r>
              <a:endParaRPr lang="en-US" dirty="0"/>
            </a:p>
          </p:txBody>
        </p:sp>
        <p:pic>
          <p:nvPicPr>
            <p:cNvPr id="20" name="Picture 19"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6168" y="3065025"/>
              <a:ext cx="590550" cy="185601"/>
            </a:xfrm>
            <a:prstGeom prst="rect">
              <a:avLst/>
            </a:prstGeom>
          </p:spPr>
        </p:pic>
      </p:grpSp>
      <p:cxnSp>
        <p:nvCxnSpPr>
          <p:cNvPr id="4" name="Straight Connector 3"/>
          <p:cNvCxnSpPr/>
          <p:nvPr/>
        </p:nvCxnSpPr>
        <p:spPr>
          <a:xfrm>
            <a:off x="2146300" y="1842623"/>
            <a:ext cx="0" cy="376822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Freeform 15"/>
          <p:cNvSpPr/>
          <p:nvPr/>
        </p:nvSpPr>
        <p:spPr>
          <a:xfrm>
            <a:off x="2222500" y="2184400"/>
            <a:ext cx="800100" cy="1638300"/>
          </a:xfrm>
          <a:custGeom>
            <a:avLst/>
            <a:gdLst>
              <a:gd name="connsiteX0" fmla="*/ 0 w 800100"/>
              <a:gd name="connsiteY0" fmla="*/ 1638300 h 1638300"/>
              <a:gd name="connsiteX1" fmla="*/ 139700 w 800100"/>
              <a:gd name="connsiteY1" fmla="*/ 698500 h 1638300"/>
              <a:gd name="connsiteX2" fmla="*/ 800100 w 800100"/>
              <a:gd name="connsiteY2" fmla="*/ 0 h 1638300"/>
            </a:gdLst>
            <a:ahLst/>
            <a:cxnLst>
              <a:cxn ang="0">
                <a:pos x="connsiteX0" y="connsiteY0"/>
              </a:cxn>
              <a:cxn ang="0">
                <a:pos x="connsiteX1" y="connsiteY1"/>
              </a:cxn>
              <a:cxn ang="0">
                <a:pos x="connsiteX2" y="connsiteY2"/>
              </a:cxn>
            </a:cxnLst>
            <a:rect l="l" t="t" r="r" b="b"/>
            <a:pathLst>
              <a:path w="800100" h="1638300">
                <a:moveTo>
                  <a:pt x="0" y="1638300"/>
                </a:moveTo>
                <a:cubicBezTo>
                  <a:pt x="3175" y="1304925"/>
                  <a:pt x="6350" y="971550"/>
                  <a:pt x="139700" y="698500"/>
                </a:cubicBezTo>
                <a:cubicBezTo>
                  <a:pt x="273050" y="425450"/>
                  <a:pt x="800100" y="0"/>
                  <a:pt x="800100"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1193800" y="2133600"/>
            <a:ext cx="879249" cy="3365500"/>
          </a:xfrm>
          <a:custGeom>
            <a:avLst/>
            <a:gdLst>
              <a:gd name="connsiteX0" fmla="*/ 0 w 879249"/>
              <a:gd name="connsiteY0" fmla="*/ 3365500 h 3365500"/>
              <a:gd name="connsiteX1" fmla="*/ 876300 w 879249"/>
              <a:gd name="connsiteY1" fmla="*/ 1663700 h 3365500"/>
              <a:gd name="connsiteX2" fmla="*/ 304800 w 879249"/>
              <a:gd name="connsiteY2" fmla="*/ 0 h 3365500"/>
            </a:gdLst>
            <a:ahLst/>
            <a:cxnLst>
              <a:cxn ang="0">
                <a:pos x="connsiteX0" y="connsiteY0"/>
              </a:cxn>
              <a:cxn ang="0">
                <a:pos x="connsiteX1" y="connsiteY1"/>
              </a:cxn>
              <a:cxn ang="0">
                <a:pos x="connsiteX2" y="connsiteY2"/>
              </a:cxn>
            </a:cxnLst>
            <a:rect l="l" t="t" r="r" b="b"/>
            <a:pathLst>
              <a:path w="879249" h="3365500">
                <a:moveTo>
                  <a:pt x="0" y="3365500"/>
                </a:moveTo>
                <a:cubicBezTo>
                  <a:pt x="412750" y="2795058"/>
                  <a:pt x="825500" y="2224617"/>
                  <a:pt x="876300" y="1663700"/>
                </a:cubicBezTo>
                <a:cubicBezTo>
                  <a:pt x="927100" y="1102783"/>
                  <a:pt x="304800" y="0"/>
                  <a:pt x="304800"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p:cNvSpPr txBox="1"/>
          <p:nvPr/>
        </p:nvSpPr>
        <p:spPr>
          <a:xfrm>
            <a:off x="365874" y="3509060"/>
            <a:ext cx="949134" cy="299127"/>
          </a:xfrm>
          <a:prstGeom prst="rect">
            <a:avLst/>
          </a:prstGeom>
          <a:noFill/>
        </p:spPr>
        <p:txBody>
          <a:bodyPr wrap="none" rtlCol="0">
            <a:spAutoFit/>
          </a:bodyPr>
          <a:lstStyle/>
          <a:p>
            <a:r>
              <a:rPr lang="en-US" dirty="0" smtClean="0"/>
              <a:t>supersonic</a:t>
            </a:r>
            <a:endParaRPr lang="en-US" dirty="0"/>
          </a:p>
        </p:txBody>
      </p:sp>
      <p:sp>
        <p:nvSpPr>
          <p:cNvPr id="24" name="TextBox 23"/>
          <p:cNvSpPr txBox="1"/>
          <p:nvPr/>
        </p:nvSpPr>
        <p:spPr>
          <a:xfrm>
            <a:off x="2753291" y="3538912"/>
            <a:ext cx="850264" cy="299127"/>
          </a:xfrm>
          <a:prstGeom prst="rect">
            <a:avLst/>
          </a:prstGeom>
          <a:noFill/>
        </p:spPr>
        <p:txBody>
          <a:bodyPr wrap="none" rtlCol="0">
            <a:spAutoFit/>
          </a:bodyPr>
          <a:lstStyle/>
          <a:p>
            <a:r>
              <a:rPr lang="en-US" dirty="0" smtClean="0"/>
              <a:t>sub-sonic</a:t>
            </a:r>
            <a:endParaRPr lang="en-US" dirty="0"/>
          </a:p>
        </p:txBody>
      </p:sp>
      <p:sp>
        <p:nvSpPr>
          <p:cNvPr id="25" name="Left Arrow 24"/>
          <p:cNvSpPr/>
          <p:nvPr/>
        </p:nvSpPr>
        <p:spPr>
          <a:xfrm>
            <a:off x="1168453" y="5610846"/>
            <a:ext cx="1809192" cy="726454"/>
          </a:xfrm>
          <a:prstGeom prst="leftArrow">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 name="TextBox 27"/>
          <p:cNvSpPr txBox="1"/>
          <p:nvPr/>
        </p:nvSpPr>
        <p:spPr>
          <a:xfrm>
            <a:off x="1782691" y="5675559"/>
            <a:ext cx="851515" cy="523220"/>
          </a:xfrm>
          <a:prstGeom prst="rect">
            <a:avLst/>
          </a:prstGeom>
          <a:noFill/>
        </p:spPr>
        <p:txBody>
          <a:bodyPr wrap="none" rtlCol="0">
            <a:spAutoFit/>
          </a:bodyPr>
          <a:lstStyle/>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flow</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 name="Freeform 28"/>
          <p:cNvSpPr/>
          <p:nvPr/>
        </p:nvSpPr>
        <p:spPr>
          <a:xfrm rot="2442856">
            <a:off x="2598220" y="2400299"/>
            <a:ext cx="139700" cy="177800"/>
          </a:xfrm>
          <a:custGeom>
            <a:avLst/>
            <a:gdLst>
              <a:gd name="connsiteX0" fmla="*/ 0 w 139700"/>
              <a:gd name="connsiteY0" fmla="*/ 177800 h 177800"/>
              <a:gd name="connsiteX1" fmla="*/ 88900 w 139700"/>
              <a:gd name="connsiteY1" fmla="*/ 0 h 177800"/>
              <a:gd name="connsiteX2" fmla="*/ 139700 w 139700"/>
              <a:gd name="connsiteY2" fmla="*/ 177800 h 177800"/>
            </a:gdLst>
            <a:ahLst/>
            <a:cxnLst>
              <a:cxn ang="0">
                <a:pos x="connsiteX0" y="connsiteY0"/>
              </a:cxn>
              <a:cxn ang="0">
                <a:pos x="connsiteX1" y="connsiteY1"/>
              </a:cxn>
              <a:cxn ang="0">
                <a:pos x="connsiteX2" y="connsiteY2"/>
              </a:cxn>
            </a:cxnLst>
            <a:rect l="l" t="t" r="r" b="b"/>
            <a:pathLst>
              <a:path w="139700" h="177800">
                <a:moveTo>
                  <a:pt x="0" y="177800"/>
                </a:moveTo>
                <a:lnTo>
                  <a:pt x="88900" y="0"/>
                </a:lnTo>
                <a:lnTo>
                  <a:pt x="139700" y="177800"/>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rot="19832260">
            <a:off x="1635513" y="2476500"/>
            <a:ext cx="139700" cy="177800"/>
          </a:xfrm>
          <a:custGeom>
            <a:avLst/>
            <a:gdLst>
              <a:gd name="connsiteX0" fmla="*/ 0 w 139700"/>
              <a:gd name="connsiteY0" fmla="*/ 177800 h 177800"/>
              <a:gd name="connsiteX1" fmla="*/ 88900 w 139700"/>
              <a:gd name="connsiteY1" fmla="*/ 0 h 177800"/>
              <a:gd name="connsiteX2" fmla="*/ 139700 w 139700"/>
              <a:gd name="connsiteY2" fmla="*/ 177800 h 177800"/>
            </a:gdLst>
            <a:ahLst/>
            <a:cxnLst>
              <a:cxn ang="0">
                <a:pos x="connsiteX0" y="connsiteY0"/>
              </a:cxn>
              <a:cxn ang="0">
                <a:pos x="connsiteX1" y="connsiteY1"/>
              </a:cxn>
              <a:cxn ang="0">
                <a:pos x="connsiteX2" y="connsiteY2"/>
              </a:cxn>
            </a:cxnLst>
            <a:rect l="l" t="t" r="r" b="b"/>
            <a:pathLst>
              <a:path w="139700" h="177800">
                <a:moveTo>
                  <a:pt x="0" y="177800"/>
                </a:moveTo>
                <a:lnTo>
                  <a:pt x="88900" y="0"/>
                </a:lnTo>
                <a:lnTo>
                  <a:pt x="139700" y="177800"/>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Freeform 30"/>
          <p:cNvSpPr/>
          <p:nvPr/>
        </p:nvSpPr>
        <p:spPr>
          <a:xfrm rot="1558957">
            <a:off x="1562256" y="4765675"/>
            <a:ext cx="139700" cy="177800"/>
          </a:xfrm>
          <a:custGeom>
            <a:avLst/>
            <a:gdLst>
              <a:gd name="connsiteX0" fmla="*/ 0 w 139700"/>
              <a:gd name="connsiteY0" fmla="*/ 177800 h 177800"/>
              <a:gd name="connsiteX1" fmla="*/ 88900 w 139700"/>
              <a:gd name="connsiteY1" fmla="*/ 0 h 177800"/>
              <a:gd name="connsiteX2" fmla="*/ 139700 w 139700"/>
              <a:gd name="connsiteY2" fmla="*/ 177800 h 177800"/>
            </a:gdLst>
            <a:ahLst/>
            <a:cxnLst>
              <a:cxn ang="0">
                <a:pos x="connsiteX0" y="connsiteY0"/>
              </a:cxn>
              <a:cxn ang="0">
                <a:pos x="connsiteX1" y="connsiteY1"/>
              </a:cxn>
              <a:cxn ang="0">
                <a:pos x="connsiteX2" y="connsiteY2"/>
              </a:cxn>
            </a:cxnLst>
            <a:rect l="l" t="t" r="r" b="b"/>
            <a:pathLst>
              <a:path w="139700" h="177800">
                <a:moveTo>
                  <a:pt x="0" y="177800"/>
                </a:moveTo>
                <a:lnTo>
                  <a:pt x="88900" y="0"/>
                </a:lnTo>
                <a:lnTo>
                  <a:pt x="139700" y="177800"/>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TextBox 31"/>
          <p:cNvSpPr txBox="1"/>
          <p:nvPr/>
        </p:nvSpPr>
        <p:spPr>
          <a:xfrm>
            <a:off x="2095500" y="4736491"/>
            <a:ext cx="895310" cy="369332"/>
          </a:xfrm>
          <a:prstGeom prst="rect">
            <a:avLst/>
          </a:prstGeom>
          <a:noFill/>
        </p:spPr>
        <p:txBody>
          <a:bodyPr wrap="none" rtlCol="0">
            <a:spAutoFit/>
          </a:bodyPr>
          <a:lstStyle/>
          <a:p>
            <a:r>
              <a:rPr lang="en-US" dirty="0" smtClean="0"/>
              <a:t>horizon</a:t>
            </a:r>
            <a:endParaRPr lang="en-US" dirty="0"/>
          </a:p>
        </p:txBody>
      </p:sp>
      <p:pic>
        <p:nvPicPr>
          <p:cNvPr id="3" name="Picture 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4491" y="5596111"/>
            <a:ext cx="2959100" cy="359670"/>
          </a:xfrm>
          <a:prstGeom prst="rect">
            <a:avLst/>
          </a:prstGeom>
        </p:spPr>
      </p:pic>
    </p:spTree>
    <p:extLst>
      <p:ext uri="{BB962C8B-B14F-4D97-AF65-F5344CB8AC3E}">
        <p14:creationId xmlns:p14="http://schemas.microsoft.com/office/powerpoint/2010/main" val="81242701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0" y="584200"/>
            <a:ext cx="2692400" cy="3352800"/>
          </a:xfrm>
          <a:prstGeom prst="rect">
            <a:avLst/>
          </a:prstGeom>
        </p:spPr>
      </p:pic>
      <p:sp>
        <p:nvSpPr>
          <p:cNvPr id="12" name="TextBox 11"/>
          <p:cNvSpPr txBox="1"/>
          <p:nvPr/>
        </p:nvSpPr>
        <p:spPr>
          <a:xfrm>
            <a:off x="2247900" y="584200"/>
            <a:ext cx="3647152" cy="461665"/>
          </a:xfrm>
          <a:prstGeom prst="rect">
            <a:avLst/>
          </a:prstGeom>
          <a:noFill/>
        </p:spPr>
        <p:txBody>
          <a:bodyPr wrap="none" rtlCol="0">
            <a:spAutoFit/>
          </a:bodyPr>
          <a:lstStyle/>
          <a:p>
            <a:r>
              <a:rPr lang="en-US" sz="2400" dirty="0">
                <a:solidFill>
                  <a:srgbClr val="C0504D"/>
                </a:solidFill>
              </a:rPr>
              <a:t>p</a:t>
            </a:r>
            <a:r>
              <a:rPr lang="en-US" sz="2400" dirty="0" smtClean="0">
                <a:solidFill>
                  <a:srgbClr val="C0504D"/>
                </a:solidFill>
              </a:rPr>
              <a:t>ositive vs. negative energy </a:t>
            </a:r>
            <a:endParaRPr lang="en-US" sz="2400" dirty="0">
              <a:solidFill>
                <a:srgbClr val="C0504D"/>
              </a:solidFill>
            </a:endParaRPr>
          </a:p>
        </p:txBody>
      </p:sp>
      <p:grpSp>
        <p:nvGrpSpPr>
          <p:cNvPr id="14" name="Group 13"/>
          <p:cNvGrpSpPr/>
          <p:nvPr/>
        </p:nvGrpSpPr>
        <p:grpSpPr>
          <a:xfrm>
            <a:off x="3721100" y="2037834"/>
            <a:ext cx="4927600" cy="4172466"/>
            <a:chOff x="3721100" y="2507734"/>
            <a:chExt cx="4927600" cy="4172466"/>
          </a:xfrm>
        </p:grpSpPr>
        <p:pic>
          <p:nvPicPr>
            <p:cNvPr id="2" name="Picture 1"/>
            <p:cNvPicPr>
              <a:picLocks noChangeAspect="1"/>
            </p:cNvPicPr>
            <p:nvPr/>
          </p:nvPicPr>
          <p:blipFill>
            <a:blip r:embed="rId3"/>
            <a:stretch>
              <a:fillRect/>
            </a:stretch>
          </p:blipFill>
          <p:spPr>
            <a:xfrm>
              <a:off x="3721100" y="2946400"/>
              <a:ext cx="4927600" cy="3733800"/>
            </a:xfrm>
            <a:prstGeom prst="rect">
              <a:avLst/>
            </a:prstGeom>
          </p:spPr>
        </p:pic>
        <p:sp>
          <p:nvSpPr>
            <p:cNvPr id="5" name="TextBox 4"/>
            <p:cNvSpPr txBox="1"/>
            <p:nvPr/>
          </p:nvSpPr>
          <p:spPr>
            <a:xfrm>
              <a:off x="4318000" y="3263900"/>
              <a:ext cx="1001371" cy="369332"/>
            </a:xfrm>
            <a:prstGeom prst="rect">
              <a:avLst/>
            </a:prstGeom>
            <a:noFill/>
          </p:spPr>
          <p:txBody>
            <a:bodyPr wrap="none" rtlCol="0">
              <a:spAutoFit/>
            </a:bodyPr>
            <a:lstStyle/>
            <a:p>
              <a:r>
                <a:rPr lang="en-US" dirty="0" smtClean="0">
                  <a:solidFill>
                    <a:schemeClr val="accent2"/>
                  </a:solidFill>
                </a:rPr>
                <a:t>subsonic</a:t>
              </a:r>
              <a:endParaRPr lang="en-US" dirty="0">
                <a:solidFill>
                  <a:schemeClr val="accent2"/>
                </a:solidFill>
              </a:endParaRPr>
            </a:p>
          </p:txBody>
        </p:sp>
        <p:sp>
          <p:nvSpPr>
            <p:cNvPr id="7" name="TextBox 6"/>
            <p:cNvSpPr txBox="1"/>
            <p:nvPr/>
          </p:nvSpPr>
          <p:spPr>
            <a:xfrm>
              <a:off x="7112000" y="3264932"/>
              <a:ext cx="1001371" cy="369332"/>
            </a:xfrm>
            <a:prstGeom prst="rect">
              <a:avLst/>
            </a:prstGeom>
            <a:noFill/>
          </p:spPr>
          <p:txBody>
            <a:bodyPr wrap="none" rtlCol="0">
              <a:spAutoFit/>
            </a:bodyPr>
            <a:lstStyle/>
            <a:p>
              <a:r>
                <a:rPr lang="en-US" dirty="0" smtClean="0">
                  <a:solidFill>
                    <a:schemeClr val="accent2"/>
                  </a:solidFill>
                </a:rPr>
                <a:t>subsonic</a:t>
              </a:r>
              <a:endParaRPr lang="en-US" dirty="0">
                <a:solidFill>
                  <a:schemeClr val="accent2"/>
                </a:solidFill>
              </a:endParaRPr>
            </a:p>
          </p:txBody>
        </p:sp>
        <p:sp>
          <p:nvSpPr>
            <p:cNvPr id="9" name="TextBox 8"/>
            <p:cNvSpPr txBox="1"/>
            <p:nvPr/>
          </p:nvSpPr>
          <p:spPr>
            <a:xfrm>
              <a:off x="5725771" y="3264932"/>
              <a:ext cx="1196699" cy="369332"/>
            </a:xfrm>
            <a:prstGeom prst="rect">
              <a:avLst/>
            </a:prstGeom>
            <a:noFill/>
          </p:spPr>
          <p:txBody>
            <a:bodyPr wrap="none" rtlCol="0">
              <a:spAutoFit/>
            </a:bodyPr>
            <a:lstStyle/>
            <a:p>
              <a:r>
                <a:rPr lang="en-US" dirty="0" smtClean="0">
                  <a:solidFill>
                    <a:schemeClr val="accent2"/>
                  </a:solidFill>
                </a:rPr>
                <a:t>supersonic</a:t>
              </a:r>
              <a:endParaRPr lang="en-US" dirty="0">
                <a:solidFill>
                  <a:schemeClr val="accent2"/>
                </a:solidFill>
              </a:endParaRPr>
            </a:p>
          </p:txBody>
        </p:sp>
        <p:sp>
          <p:nvSpPr>
            <p:cNvPr id="10" name="Left Arrow 9"/>
            <p:cNvSpPr/>
            <p:nvPr/>
          </p:nvSpPr>
          <p:spPr>
            <a:xfrm>
              <a:off x="5320341" y="5737846"/>
              <a:ext cx="1809192" cy="726454"/>
            </a:xfrm>
            <a:prstGeom prst="leftArrow">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TextBox 10"/>
            <p:cNvSpPr txBox="1"/>
            <p:nvPr/>
          </p:nvSpPr>
          <p:spPr>
            <a:xfrm>
              <a:off x="5895052" y="5801346"/>
              <a:ext cx="851515" cy="523220"/>
            </a:xfrm>
            <a:prstGeom prst="rect">
              <a:avLst/>
            </a:prstGeom>
            <a:noFill/>
          </p:spPr>
          <p:txBody>
            <a:bodyPr wrap="none" rtlCol="0">
              <a:spAutoFit/>
            </a:bodyPr>
            <a:lstStyle/>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flow</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TextBox 12"/>
            <p:cNvSpPr txBox="1"/>
            <p:nvPr/>
          </p:nvSpPr>
          <p:spPr>
            <a:xfrm>
              <a:off x="4547352" y="2507734"/>
              <a:ext cx="3546414" cy="523220"/>
            </a:xfrm>
            <a:prstGeom prst="rect">
              <a:avLst/>
            </a:prstGeom>
            <a:noFill/>
          </p:spPr>
          <p:txBody>
            <a:bodyPr wrap="none" rtlCol="0">
              <a:spAutoFit/>
            </a:bodyPr>
            <a:lstStyle/>
            <a:p>
              <a:r>
                <a:rPr lang="en-US" sz="2800" dirty="0" smtClean="0">
                  <a:solidFill>
                    <a:srgbClr val="C0504D"/>
                  </a:solidFill>
                </a:rPr>
                <a:t>black</a:t>
              </a:r>
              <a:r>
                <a:rPr lang="en-US" sz="2800" dirty="0">
                  <a:solidFill>
                    <a:srgbClr val="C0504D"/>
                  </a:solidFill>
                </a:rPr>
                <a:t> </a:t>
              </a:r>
              <a:r>
                <a:rPr lang="en-US" sz="2800" dirty="0" smtClean="0">
                  <a:solidFill>
                    <a:srgbClr val="C0504D"/>
                  </a:solidFill>
                </a:rPr>
                <a:t>&amp; white hole pair</a:t>
              </a:r>
              <a:endParaRPr lang="en-US" sz="2800" dirty="0">
                <a:solidFill>
                  <a:srgbClr val="C0504D"/>
                </a:solidFill>
              </a:endParaRPr>
            </a:p>
          </p:txBody>
        </p:sp>
      </p:grpSp>
    </p:spTree>
    <p:extLst>
      <p:ext uri="{BB962C8B-B14F-4D97-AF65-F5344CB8AC3E}">
        <p14:creationId xmlns:p14="http://schemas.microsoft.com/office/powerpoint/2010/main" val="23768792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srcRect b="16939"/>
          <a:stretch>
            <a:fillRect/>
          </a:stretch>
        </p:blipFill>
        <p:spPr bwMode="auto">
          <a:xfrm>
            <a:off x="2065867" y="305959"/>
            <a:ext cx="1644583" cy="1742975"/>
          </a:xfrm>
          <a:prstGeom prst="rect">
            <a:avLst/>
          </a:prstGeom>
          <a:noFill/>
          <a:ln w="9525">
            <a:noFill/>
            <a:miter lim="800000"/>
            <a:headEnd/>
            <a:tailEnd/>
          </a:ln>
          <a:effectLst/>
        </p:spPr>
      </p:pic>
      <p:sp>
        <p:nvSpPr>
          <p:cNvPr id="2" name="Oval 1"/>
          <p:cNvSpPr/>
          <p:nvPr/>
        </p:nvSpPr>
        <p:spPr>
          <a:xfrm>
            <a:off x="1211578" y="2837179"/>
            <a:ext cx="3309622" cy="2649220"/>
          </a:xfrm>
          <a:prstGeom prst="ellipse">
            <a:avLst/>
          </a:prstGeom>
          <a:solidFill>
            <a:schemeClr val="tx1"/>
          </a:solidFill>
          <a:ln/>
          <a:effectLst/>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a:off x="4445000" y="470006"/>
            <a:ext cx="3882593" cy="1631216"/>
          </a:xfrm>
          <a:prstGeom prst="rect">
            <a:avLst/>
          </a:prstGeom>
          <a:noFill/>
        </p:spPr>
        <p:txBody>
          <a:bodyPr wrap="none" rtlCol="0">
            <a:spAutoFit/>
          </a:bodyPr>
          <a:lstStyle/>
          <a:p>
            <a:r>
              <a:rPr lang="en-US" sz="2000" dirty="0" smtClean="0">
                <a:solidFill>
                  <a:srgbClr val="1F497D"/>
                </a:solidFill>
              </a:rPr>
              <a:t>Wheeler to </a:t>
            </a:r>
            <a:r>
              <a:rPr lang="en-US" sz="2000" dirty="0" err="1" smtClean="0">
                <a:solidFill>
                  <a:srgbClr val="1F497D"/>
                </a:solidFill>
              </a:rPr>
              <a:t>Bekenstein</a:t>
            </a:r>
            <a:r>
              <a:rPr lang="en-US" sz="2000" dirty="0" smtClean="0">
                <a:solidFill>
                  <a:srgbClr val="1F497D"/>
                </a:solidFill>
              </a:rPr>
              <a:t> (1971):</a:t>
            </a:r>
          </a:p>
          <a:p>
            <a:endParaRPr lang="en-US" sz="2000" dirty="0" smtClean="0">
              <a:solidFill>
                <a:srgbClr val="1F497D"/>
              </a:solidFill>
            </a:endParaRPr>
          </a:p>
          <a:p>
            <a:r>
              <a:rPr lang="en-US" sz="2000" dirty="0" smtClean="0">
                <a:solidFill>
                  <a:srgbClr val="1F497D"/>
                </a:solidFill>
              </a:rPr>
              <a:t>“If I drop a teacup into a black hole, </a:t>
            </a:r>
          </a:p>
          <a:p>
            <a:r>
              <a:rPr lang="en-US" sz="2000" dirty="0" smtClean="0">
                <a:solidFill>
                  <a:srgbClr val="1F497D"/>
                </a:solidFill>
              </a:rPr>
              <a:t>I conceal from all the world the</a:t>
            </a:r>
          </a:p>
          <a:p>
            <a:r>
              <a:rPr lang="en-US" sz="2000" dirty="0" smtClean="0">
                <a:solidFill>
                  <a:srgbClr val="1F497D"/>
                </a:solidFill>
              </a:rPr>
              <a:t> increase of entropy.”</a:t>
            </a:r>
          </a:p>
        </p:txBody>
      </p:sp>
      <p:sp>
        <p:nvSpPr>
          <p:cNvPr id="8" name="TextBox 7"/>
          <p:cNvSpPr txBox="1"/>
          <p:nvPr/>
        </p:nvSpPr>
        <p:spPr>
          <a:xfrm>
            <a:off x="444500" y="5117067"/>
            <a:ext cx="1139329" cy="369332"/>
          </a:xfrm>
          <a:prstGeom prst="rect">
            <a:avLst/>
          </a:prstGeom>
          <a:noFill/>
        </p:spPr>
        <p:txBody>
          <a:bodyPr wrap="none" rtlCol="0">
            <a:spAutoFit/>
          </a:bodyPr>
          <a:lstStyle/>
          <a:p>
            <a:r>
              <a:rPr lang="en-US" dirty="0" smtClean="0"/>
              <a:t>Black hole  </a:t>
            </a:r>
            <a:endParaRPr lang="en-US" dirty="0"/>
          </a:p>
        </p:txBody>
      </p:sp>
      <p:pic>
        <p:nvPicPr>
          <p:cNvPr id="7" name="Picture 6" descr="latex-image-1.pdf"/>
          <p:cNvPicPr>
            <a:picLocks noChangeAspect="1"/>
          </p:cNvPicPr>
          <p:nvPr/>
        </p:nvPicPr>
        <p:blipFill>
          <a:blip r:embed="rId4"/>
          <a:stretch>
            <a:fillRect/>
          </a:stretch>
        </p:blipFill>
        <p:spPr>
          <a:xfrm>
            <a:off x="5029200" y="3086100"/>
            <a:ext cx="2628900" cy="419100"/>
          </a:xfrm>
          <a:prstGeom prst="rect">
            <a:avLst/>
          </a:prstGeom>
        </p:spPr>
      </p:pic>
    </p:spTree>
    <p:extLst>
      <p:ext uri="{BB962C8B-B14F-4D97-AF65-F5344CB8AC3E}">
        <p14:creationId xmlns:p14="http://schemas.microsoft.com/office/powerpoint/2010/main" val="16310398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3.88889E-6 2.96296E-6 L -3.88889E-6 0.44189 " pathEditMode="relative" ptsTypes="AA">
                                      <p:cBhvr>
                                        <p:cTn id="12" dur="1000" fill="hold"/>
                                        <p:tgtEl>
                                          <p:spTgt spid="25602"/>
                                        </p:tgtEl>
                                        <p:attrNameLst>
                                          <p:attrName>ppt_x</p:attrName>
                                          <p:attrName>ppt_y</p:attrName>
                                        </p:attrNameLst>
                                      </p:cBhvr>
                                    </p:animMotion>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961440" y="1412411"/>
            <a:ext cx="1331488" cy="4302577"/>
          </a:xfrm>
          <a:prstGeom prst="rect">
            <a:avLst/>
          </a:prstGeom>
        </p:spPr>
      </p:pic>
      <p:sp>
        <p:nvSpPr>
          <p:cNvPr id="9" name="TextBox 8"/>
          <p:cNvSpPr txBox="1"/>
          <p:nvPr/>
        </p:nvSpPr>
        <p:spPr>
          <a:xfrm>
            <a:off x="696058" y="359832"/>
            <a:ext cx="7419242" cy="830997"/>
          </a:xfrm>
          <a:prstGeom prst="rect">
            <a:avLst/>
          </a:prstGeom>
          <a:noFill/>
        </p:spPr>
        <p:txBody>
          <a:bodyPr wrap="square" rtlCol="0">
            <a:spAutoFit/>
          </a:bodyPr>
          <a:lstStyle/>
          <a:p>
            <a:r>
              <a:rPr lang="en-US" sz="3200" dirty="0" smtClean="0">
                <a:solidFill>
                  <a:schemeClr val="accent2"/>
                </a:solidFill>
                <a:latin typeface="Chalkboard SE Regular"/>
                <a:cs typeface="Chalkboard SE Regular"/>
              </a:rPr>
              <a:t>“Black hole laser”</a:t>
            </a:r>
            <a:r>
              <a:rPr lang="en-US" sz="2000" dirty="0" smtClean="0">
                <a:solidFill>
                  <a:schemeClr val="accent2"/>
                </a:solidFill>
                <a:latin typeface="Chalkboard SE Regular"/>
                <a:cs typeface="Chalkboard SE Regular"/>
              </a:rPr>
              <a:t>  </a:t>
            </a:r>
          </a:p>
          <a:p>
            <a:r>
              <a:rPr lang="en-US" sz="1600" dirty="0" smtClean="0">
                <a:solidFill>
                  <a:schemeClr val="accent3"/>
                </a:solidFill>
                <a:latin typeface="Chalkboard SE Regular"/>
                <a:cs typeface="Chalkboard SE Regular"/>
              </a:rPr>
              <a:t>  (S. Corley &amp; TJ, </a:t>
            </a:r>
            <a:r>
              <a:rPr lang="fr-FR" sz="1600" dirty="0" smtClean="0">
                <a:solidFill>
                  <a:schemeClr val="accent3"/>
                </a:solidFill>
                <a:latin typeface="Chalkboard SE Regular"/>
                <a:cs typeface="Chalkboard SE Regular"/>
              </a:rPr>
              <a:t>’</a:t>
            </a:r>
            <a:r>
              <a:rPr lang="en-US" sz="1600" dirty="0" smtClean="0">
                <a:solidFill>
                  <a:schemeClr val="accent3"/>
                </a:solidFill>
                <a:latin typeface="Chalkboard SE Regular"/>
                <a:cs typeface="Chalkboard SE Regular"/>
              </a:rPr>
              <a:t>99)</a:t>
            </a:r>
            <a:endParaRPr lang="en-US" sz="1600" dirty="0">
              <a:solidFill>
                <a:schemeClr val="accent3"/>
              </a:solidFill>
              <a:latin typeface="Chalkboard SE Regular"/>
              <a:cs typeface="Chalkboard SE Regular"/>
            </a:endParaRPr>
          </a:p>
        </p:txBody>
      </p:sp>
      <p:sp>
        <p:nvSpPr>
          <p:cNvPr id="5" name="TextBox 4"/>
          <p:cNvSpPr txBox="1"/>
          <p:nvPr/>
        </p:nvSpPr>
        <p:spPr>
          <a:xfrm>
            <a:off x="416658" y="1752600"/>
            <a:ext cx="3710842" cy="1200329"/>
          </a:xfrm>
          <a:prstGeom prst="rect">
            <a:avLst/>
          </a:prstGeom>
          <a:noFill/>
        </p:spPr>
        <p:txBody>
          <a:bodyPr wrap="square" rtlCol="0">
            <a:spAutoFit/>
          </a:bodyPr>
          <a:lstStyle/>
          <a:p>
            <a:r>
              <a:rPr lang="en-US" dirty="0" smtClean="0"/>
              <a:t>In the presence of an inner horizon,</a:t>
            </a:r>
          </a:p>
          <a:p>
            <a:r>
              <a:rPr lang="en-US" dirty="0"/>
              <a:t>s</a:t>
            </a:r>
            <a:r>
              <a:rPr lang="en-US" dirty="0" smtClean="0"/>
              <a:t>upersonic dispersion can produce a</a:t>
            </a:r>
          </a:p>
          <a:p>
            <a:r>
              <a:rPr lang="en-US" dirty="0" err="1" smtClean="0"/>
              <a:t>superradiant</a:t>
            </a:r>
            <a:r>
              <a:rPr lang="en-US" dirty="0" smtClean="0"/>
              <a:t> instability  (like the rotating “black hole bomb”).</a:t>
            </a:r>
            <a:endParaRPr lang="en-US" dirty="0"/>
          </a:p>
        </p:txBody>
      </p:sp>
      <p:sp>
        <p:nvSpPr>
          <p:cNvPr id="7" name="Rectangle 6"/>
          <p:cNvSpPr/>
          <p:nvPr/>
        </p:nvSpPr>
        <p:spPr>
          <a:xfrm>
            <a:off x="5367867" y="1502833"/>
            <a:ext cx="203200" cy="207434"/>
          </a:xfrm>
          <a:prstGeom prst="rect">
            <a:avLst/>
          </a:pr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 9"/>
          <p:cNvSpPr/>
          <p:nvPr/>
        </p:nvSpPr>
        <p:spPr>
          <a:xfrm>
            <a:off x="4961440" y="1591735"/>
            <a:ext cx="406427" cy="292100"/>
          </a:xfrm>
          <a:prstGeom prst="ellipse">
            <a:avLst/>
          </a:prstGeom>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p:cNvSpPr/>
          <p:nvPr/>
        </p:nvSpPr>
        <p:spPr>
          <a:xfrm>
            <a:off x="5604906" y="1606550"/>
            <a:ext cx="406427" cy="292100"/>
          </a:xfrm>
          <a:prstGeom prst="ellipse">
            <a:avLst/>
          </a:prstGeom>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TextBox 12"/>
          <p:cNvSpPr txBox="1"/>
          <p:nvPr/>
        </p:nvSpPr>
        <p:spPr>
          <a:xfrm>
            <a:off x="5070381" y="5096932"/>
            <a:ext cx="813043" cy="261610"/>
          </a:xfrm>
          <a:prstGeom prst="rect">
            <a:avLst/>
          </a:prstGeom>
          <a:noFill/>
        </p:spPr>
        <p:txBody>
          <a:bodyPr wrap="none" rtlCol="0">
            <a:spAutoFit/>
          </a:bodyPr>
          <a:lstStyle/>
          <a:p>
            <a:r>
              <a:rPr lang="en-US" sz="1100" dirty="0" smtClean="0">
                <a:solidFill>
                  <a:schemeClr val="accent2"/>
                </a:solidFill>
              </a:rPr>
              <a:t>supersonic</a:t>
            </a:r>
            <a:endParaRPr lang="en-US" sz="1100" dirty="0">
              <a:solidFill>
                <a:schemeClr val="accent2"/>
              </a:solidFill>
            </a:endParaRPr>
          </a:p>
        </p:txBody>
      </p:sp>
      <p:sp>
        <p:nvSpPr>
          <p:cNvPr id="14" name="TextBox 13"/>
          <p:cNvSpPr txBox="1"/>
          <p:nvPr/>
        </p:nvSpPr>
        <p:spPr>
          <a:xfrm>
            <a:off x="3990003" y="5095039"/>
            <a:ext cx="915635" cy="338554"/>
          </a:xfrm>
          <a:prstGeom prst="rect">
            <a:avLst/>
          </a:prstGeom>
          <a:noFill/>
        </p:spPr>
        <p:txBody>
          <a:bodyPr wrap="none" rtlCol="0">
            <a:spAutoFit/>
          </a:bodyPr>
          <a:lstStyle/>
          <a:p>
            <a:r>
              <a:rPr lang="en-US" sz="1600" dirty="0" smtClean="0">
                <a:solidFill>
                  <a:schemeClr val="accent2"/>
                </a:solidFill>
              </a:rPr>
              <a:t>subsonic</a:t>
            </a:r>
            <a:endParaRPr lang="en-US" sz="1100" dirty="0">
              <a:solidFill>
                <a:schemeClr val="accent2"/>
              </a:solidFill>
            </a:endParaRPr>
          </a:p>
        </p:txBody>
      </p:sp>
      <p:sp>
        <p:nvSpPr>
          <p:cNvPr id="15" name="TextBox 14"/>
          <p:cNvSpPr txBox="1"/>
          <p:nvPr/>
        </p:nvSpPr>
        <p:spPr>
          <a:xfrm>
            <a:off x="6292928" y="5096932"/>
            <a:ext cx="915635" cy="338554"/>
          </a:xfrm>
          <a:prstGeom prst="rect">
            <a:avLst/>
          </a:prstGeom>
          <a:noFill/>
        </p:spPr>
        <p:txBody>
          <a:bodyPr wrap="none" rtlCol="0">
            <a:spAutoFit/>
          </a:bodyPr>
          <a:lstStyle/>
          <a:p>
            <a:r>
              <a:rPr lang="en-US" sz="1600" dirty="0" smtClean="0">
                <a:solidFill>
                  <a:schemeClr val="accent2"/>
                </a:solidFill>
              </a:rPr>
              <a:t>subsonic</a:t>
            </a:r>
            <a:endParaRPr lang="en-US" sz="1600" dirty="0">
              <a:solidFill>
                <a:schemeClr val="accent2"/>
              </a:solidFill>
            </a:endParaRPr>
          </a:p>
        </p:txBody>
      </p:sp>
    </p:spTree>
    <p:extLst>
      <p:ext uri="{BB962C8B-B14F-4D97-AF65-F5344CB8AC3E}">
        <p14:creationId xmlns:p14="http://schemas.microsoft.com/office/powerpoint/2010/main" val="285882318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4700" y="467667"/>
            <a:ext cx="7547559" cy="830997"/>
          </a:xfrm>
          <a:prstGeom prst="rect">
            <a:avLst/>
          </a:prstGeom>
          <a:noFill/>
        </p:spPr>
        <p:txBody>
          <a:bodyPr wrap="none" rtlCol="0">
            <a:spAutoFit/>
          </a:bodyPr>
          <a:lstStyle/>
          <a:p>
            <a:r>
              <a:rPr lang="en-US" sz="2400" dirty="0" err="1" smtClean="0"/>
              <a:t>Steinhauer’s</a:t>
            </a:r>
            <a:r>
              <a:rPr lang="en-US" sz="2400" dirty="0" smtClean="0"/>
              <a:t> experiment with a quasi-one dimensional BEC </a:t>
            </a:r>
          </a:p>
          <a:p>
            <a:r>
              <a:rPr lang="en-US" sz="2400" dirty="0"/>
              <a:t>c</a:t>
            </a:r>
            <a:r>
              <a:rPr lang="en-US" sz="2400" dirty="0" smtClean="0"/>
              <a:t>ontaining a </a:t>
            </a:r>
            <a:r>
              <a:rPr lang="en-US" sz="2400" dirty="0"/>
              <a:t>BH/WH cavity </a:t>
            </a:r>
            <a:r>
              <a:rPr lang="en-US" sz="2400" dirty="0" smtClean="0">
                <a:solidFill>
                  <a:srgbClr val="C0504D"/>
                </a:solidFill>
              </a:rPr>
              <a:t>(2014)</a:t>
            </a:r>
            <a:endParaRPr lang="en-US" sz="2400" dirty="0">
              <a:solidFill>
                <a:srgbClr val="C0504D"/>
              </a:solidFill>
            </a:endParaRPr>
          </a:p>
        </p:txBody>
      </p:sp>
      <p:pic>
        <p:nvPicPr>
          <p:cNvPr id="6" name="Picture 5"/>
          <p:cNvPicPr>
            <a:picLocks noChangeAspect="1"/>
          </p:cNvPicPr>
          <p:nvPr/>
        </p:nvPicPr>
        <p:blipFill>
          <a:blip r:embed="rId2"/>
          <a:stretch>
            <a:fillRect/>
          </a:stretch>
        </p:blipFill>
        <p:spPr>
          <a:xfrm>
            <a:off x="965200" y="1536700"/>
            <a:ext cx="7010400" cy="2717800"/>
          </a:xfrm>
          <a:prstGeom prst="rect">
            <a:avLst/>
          </a:prstGeom>
        </p:spPr>
      </p:pic>
      <p:pic>
        <p:nvPicPr>
          <p:cNvPr id="7" name="Picture 6"/>
          <p:cNvPicPr>
            <a:picLocks noChangeAspect="1"/>
          </p:cNvPicPr>
          <p:nvPr/>
        </p:nvPicPr>
        <p:blipFill>
          <a:blip r:embed="rId3"/>
          <a:stretch>
            <a:fillRect/>
          </a:stretch>
        </p:blipFill>
        <p:spPr>
          <a:xfrm>
            <a:off x="0" y="5055440"/>
            <a:ext cx="9144000" cy="882225"/>
          </a:xfrm>
          <a:prstGeom prst="rect">
            <a:avLst/>
          </a:prstGeom>
        </p:spPr>
      </p:pic>
      <p:sp>
        <p:nvSpPr>
          <p:cNvPr id="8" name="TextBox 7"/>
          <p:cNvSpPr txBox="1"/>
          <p:nvPr/>
        </p:nvSpPr>
        <p:spPr>
          <a:xfrm>
            <a:off x="6726013" y="6084988"/>
            <a:ext cx="2095445" cy="369332"/>
          </a:xfrm>
          <a:prstGeom prst="rect">
            <a:avLst/>
          </a:prstGeom>
          <a:noFill/>
        </p:spPr>
        <p:txBody>
          <a:bodyPr wrap="none" rtlCol="0">
            <a:spAutoFit/>
          </a:bodyPr>
          <a:lstStyle/>
          <a:p>
            <a:r>
              <a:rPr lang="en-US" dirty="0" smtClean="0">
                <a:solidFill>
                  <a:srgbClr val="C0504D"/>
                </a:solidFill>
                <a:latin typeface="Chalkboard SE Light"/>
                <a:cs typeface="Chalkboard SE Light"/>
              </a:rPr>
              <a:t>(arXiv1605.01027)</a:t>
            </a:r>
            <a:endParaRPr lang="en-US" dirty="0">
              <a:solidFill>
                <a:srgbClr val="C0504D"/>
              </a:solidFill>
              <a:latin typeface="Chalkboard SE Light"/>
              <a:cs typeface="Chalkboard SE Light"/>
            </a:endParaRPr>
          </a:p>
        </p:txBody>
      </p:sp>
      <p:sp>
        <p:nvSpPr>
          <p:cNvPr id="9" name="TextBox 8"/>
          <p:cNvSpPr txBox="1"/>
          <p:nvPr/>
        </p:nvSpPr>
        <p:spPr>
          <a:xfrm>
            <a:off x="165100" y="4787900"/>
            <a:ext cx="4033639" cy="369332"/>
          </a:xfrm>
          <a:prstGeom prst="rect">
            <a:avLst/>
          </a:prstGeom>
          <a:noFill/>
        </p:spPr>
        <p:txBody>
          <a:bodyPr wrap="none" rtlCol="0">
            <a:spAutoFit/>
          </a:bodyPr>
          <a:lstStyle/>
          <a:p>
            <a:r>
              <a:rPr lang="en-US" dirty="0" smtClean="0">
                <a:solidFill>
                  <a:srgbClr val="C0504D"/>
                </a:solidFill>
              </a:rPr>
              <a:t>Figures from theoretical modeling paper: </a:t>
            </a:r>
            <a:endParaRPr lang="en-US" dirty="0">
              <a:solidFill>
                <a:srgbClr val="C0504D"/>
              </a:solidFill>
            </a:endParaRPr>
          </a:p>
        </p:txBody>
      </p:sp>
    </p:spTree>
    <p:extLst>
      <p:ext uri="{BB962C8B-B14F-4D97-AF65-F5344CB8AC3E}">
        <p14:creationId xmlns:p14="http://schemas.microsoft.com/office/powerpoint/2010/main" val="136703719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7400" y="850900"/>
            <a:ext cx="5105400" cy="5780973"/>
          </a:xfrm>
          <a:prstGeom prst="rect">
            <a:avLst/>
          </a:prstGeom>
        </p:spPr>
      </p:pic>
      <p:sp>
        <p:nvSpPr>
          <p:cNvPr id="3" name="TextBox 2"/>
          <p:cNvSpPr txBox="1"/>
          <p:nvPr/>
        </p:nvSpPr>
        <p:spPr>
          <a:xfrm>
            <a:off x="533400" y="241300"/>
            <a:ext cx="8093982" cy="461665"/>
          </a:xfrm>
          <a:prstGeom prst="rect">
            <a:avLst/>
          </a:prstGeom>
          <a:noFill/>
        </p:spPr>
        <p:txBody>
          <a:bodyPr wrap="none" rtlCol="0">
            <a:spAutoFit/>
          </a:bodyPr>
          <a:lstStyle/>
          <a:p>
            <a:r>
              <a:rPr lang="en-US" sz="2400" dirty="0" smtClean="0">
                <a:solidFill>
                  <a:srgbClr val="0000FF"/>
                </a:solidFill>
              </a:rPr>
              <a:t>Time series of images of condensate density </a:t>
            </a:r>
            <a:r>
              <a:rPr lang="en-US" sz="2400" dirty="0" smtClean="0">
                <a:solidFill>
                  <a:srgbClr val="C0504D"/>
                </a:solidFill>
              </a:rPr>
              <a:t>(</a:t>
            </a:r>
            <a:r>
              <a:rPr lang="en-US" sz="2400" dirty="0" err="1" smtClean="0">
                <a:solidFill>
                  <a:srgbClr val="C0504D"/>
                </a:solidFill>
              </a:rPr>
              <a:t>Steinhauer</a:t>
            </a:r>
            <a:r>
              <a:rPr lang="en-US" sz="2400" dirty="0" smtClean="0">
                <a:solidFill>
                  <a:srgbClr val="C0504D"/>
                </a:solidFill>
              </a:rPr>
              <a:t>, 2014)</a:t>
            </a:r>
            <a:endParaRPr lang="en-US" sz="2400" dirty="0"/>
          </a:p>
        </p:txBody>
      </p:sp>
    </p:spTree>
    <p:extLst>
      <p:ext uri="{BB962C8B-B14F-4D97-AF65-F5344CB8AC3E}">
        <p14:creationId xmlns:p14="http://schemas.microsoft.com/office/powerpoint/2010/main" val="384464933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57398" y="469900"/>
            <a:ext cx="8442633" cy="400110"/>
          </a:xfrm>
          <a:prstGeom prst="rect">
            <a:avLst/>
          </a:prstGeom>
          <a:noFill/>
        </p:spPr>
        <p:txBody>
          <a:bodyPr wrap="none" rtlCol="0">
            <a:spAutoFit/>
          </a:bodyPr>
          <a:lstStyle/>
          <a:p>
            <a:r>
              <a:rPr lang="en-US" sz="2000" dirty="0" smtClean="0">
                <a:solidFill>
                  <a:srgbClr val="1F497D"/>
                </a:solidFill>
                <a:latin typeface="Chalkboard SE Regular"/>
                <a:cs typeface="Chalkboard SE Regular"/>
              </a:rPr>
              <a:t>Model the condensate using the mean field, “Gross-</a:t>
            </a:r>
            <a:r>
              <a:rPr lang="en-US" sz="2000" dirty="0" err="1" smtClean="0">
                <a:solidFill>
                  <a:srgbClr val="1F497D"/>
                </a:solidFill>
                <a:latin typeface="Chalkboard SE Regular"/>
                <a:cs typeface="Chalkboard SE Regular"/>
              </a:rPr>
              <a:t>Pitaevskii</a:t>
            </a:r>
            <a:r>
              <a:rPr lang="en-US" sz="2000" dirty="0" smtClean="0">
                <a:solidFill>
                  <a:srgbClr val="1F497D"/>
                </a:solidFill>
                <a:latin typeface="Chalkboard SE Regular"/>
                <a:cs typeface="Chalkboard SE Regular"/>
              </a:rPr>
              <a:t>” equation:</a:t>
            </a:r>
          </a:p>
        </p:txBody>
      </p:sp>
      <p:sp>
        <p:nvSpPr>
          <p:cNvPr id="13" name="TextBox 12"/>
          <p:cNvSpPr txBox="1"/>
          <p:nvPr/>
        </p:nvSpPr>
        <p:spPr>
          <a:xfrm>
            <a:off x="298780" y="2438400"/>
            <a:ext cx="8892178" cy="369332"/>
          </a:xfrm>
          <a:prstGeom prst="rect">
            <a:avLst/>
          </a:prstGeom>
          <a:noFill/>
        </p:spPr>
        <p:txBody>
          <a:bodyPr wrap="none" rtlCol="0">
            <a:spAutoFit/>
          </a:bodyPr>
          <a:lstStyle/>
          <a:p>
            <a:r>
              <a:rPr lang="en-US" dirty="0" smtClean="0">
                <a:solidFill>
                  <a:srgbClr val="1F497D"/>
                </a:solidFill>
                <a:latin typeface="Chalkboard SE Regular"/>
                <a:cs typeface="Chalkboard SE Regular"/>
              </a:rPr>
              <a:t>M </a:t>
            </a:r>
            <a:r>
              <a:rPr lang="en-US" dirty="0">
                <a:solidFill>
                  <a:srgbClr val="1F497D"/>
                </a:solidFill>
                <a:latin typeface="Chalkboard SE Regular"/>
                <a:cs typeface="Chalkboard SE Regular"/>
              </a:rPr>
              <a:t>=</a:t>
            </a:r>
            <a:r>
              <a:rPr lang="en-US" dirty="0" smtClean="0">
                <a:solidFill>
                  <a:srgbClr val="1F497D"/>
                </a:solidFill>
                <a:latin typeface="Chalkboard SE Regular"/>
                <a:cs typeface="Chalkboard SE Regular"/>
              </a:rPr>
              <a:t> atomic mass, N = number of atoms, </a:t>
            </a:r>
            <a:r>
              <a:rPr lang="en-US" dirty="0" err="1" smtClean="0">
                <a:solidFill>
                  <a:srgbClr val="1F497D"/>
                </a:solidFill>
                <a:latin typeface="Chalkboard SE Regular"/>
                <a:cs typeface="Chalkboard SE Regular"/>
              </a:rPr>
              <a:t>Ψ</a:t>
            </a:r>
            <a:r>
              <a:rPr lang="en-US" dirty="0" smtClean="0">
                <a:solidFill>
                  <a:srgbClr val="1F497D"/>
                </a:solidFill>
                <a:latin typeface="Chalkboard SE Regular"/>
                <a:cs typeface="Chalkboard SE Regular"/>
              </a:rPr>
              <a:t> = exp. </a:t>
            </a:r>
            <a:r>
              <a:rPr lang="en-US" dirty="0">
                <a:solidFill>
                  <a:srgbClr val="1F497D"/>
                </a:solidFill>
                <a:latin typeface="Chalkboard SE Regular"/>
                <a:cs typeface="Chalkboard SE Regular"/>
              </a:rPr>
              <a:t>v</a:t>
            </a:r>
            <a:r>
              <a:rPr lang="en-US" dirty="0" smtClean="0">
                <a:solidFill>
                  <a:srgbClr val="1F497D"/>
                </a:solidFill>
                <a:latin typeface="Chalkboard SE Regular"/>
                <a:cs typeface="Chalkboard SE Regular"/>
              </a:rPr>
              <a:t>al. of many body field operator</a:t>
            </a:r>
            <a:endParaRPr lang="en-US" dirty="0">
              <a:solidFill>
                <a:srgbClr val="1F497D"/>
              </a:solidFill>
              <a:latin typeface="Chalkboard SE Regular"/>
              <a:cs typeface="Chalkboard SE Regular"/>
            </a:endParaRPr>
          </a:p>
        </p:txBody>
      </p:sp>
      <p:pic>
        <p:nvPicPr>
          <p:cNvPr id="14" name="Picture 13"/>
          <p:cNvPicPr>
            <a:picLocks noChangeAspect="1"/>
          </p:cNvPicPr>
          <p:nvPr/>
        </p:nvPicPr>
        <p:blipFill>
          <a:blip r:embed="rId2"/>
          <a:stretch>
            <a:fillRect/>
          </a:stretch>
        </p:blipFill>
        <p:spPr>
          <a:xfrm>
            <a:off x="1185333" y="1269996"/>
            <a:ext cx="6044249" cy="892610"/>
          </a:xfrm>
          <a:prstGeom prst="rect">
            <a:avLst/>
          </a:prstGeom>
        </p:spPr>
      </p:pic>
      <p:pic>
        <p:nvPicPr>
          <p:cNvPr id="15" name="Picture 14"/>
          <p:cNvPicPr>
            <a:picLocks noChangeAspect="1"/>
          </p:cNvPicPr>
          <p:nvPr/>
        </p:nvPicPr>
        <p:blipFill>
          <a:blip r:embed="rId3"/>
          <a:stretch>
            <a:fillRect/>
          </a:stretch>
        </p:blipFill>
        <p:spPr>
          <a:xfrm>
            <a:off x="595101" y="2718832"/>
            <a:ext cx="2107986" cy="946023"/>
          </a:xfrm>
          <a:prstGeom prst="rect">
            <a:avLst/>
          </a:prstGeom>
        </p:spPr>
      </p:pic>
      <p:sp>
        <p:nvSpPr>
          <p:cNvPr id="16" name="TextBox 15"/>
          <p:cNvSpPr txBox="1"/>
          <p:nvPr/>
        </p:nvSpPr>
        <p:spPr>
          <a:xfrm>
            <a:off x="2592868" y="3008867"/>
            <a:ext cx="3481300" cy="369332"/>
          </a:xfrm>
          <a:prstGeom prst="rect">
            <a:avLst/>
          </a:prstGeom>
          <a:noFill/>
        </p:spPr>
        <p:txBody>
          <a:bodyPr wrap="none" rtlCol="0">
            <a:spAutoFit/>
          </a:bodyPr>
          <a:lstStyle/>
          <a:p>
            <a:r>
              <a:rPr lang="en-US" dirty="0" smtClean="0">
                <a:solidFill>
                  <a:srgbClr val="1F497D"/>
                </a:solidFill>
                <a:latin typeface="Chalkboard SE Regular"/>
                <a:cs typeface="Chalkboard SE Regular"/>
              </a:rPr>
              <a:t>,  a </a:t>
            </a:r>
            <a:r>
              <a:rPr lang="en-US" dirty="0">
                <a:solidFill>
                  <a:srgbClr val="1F497D"/>
                </a:solidFill>
                <a:latin typeface="Chalkboard SE Regular"/>
                <a:cs typeface="Chalkboard SE Regular"/>
              </a:rPr>
              <a:t>=</a:t>
            </a:r>
            <a:r>
              <a:rPr lang="en-US" dirty="0" smtClean="0">
                <a:solidFill>
                  <a:srgbClr val="1F497D"/>
                </a:solidFill>
                <a:latin typeface="Chalkboard SE Regular"/>
                <a:cs typeface="Chalkboard SE Regular"/>
              </a:rPr>
              <a:t> s-wave scattering length.</a:t>
            </a:r>
            <a:endParaRPr lang="en-US" dirty="0">
              <a:solidFill>
                <a:srgbClr val="1F497D"/>
              </a:solidFill>
              <a:latin typeface="Chalkboard SE Regular"/>
              <a:cs typeface="Chalkboard SE Regular"/>
            </a:endParaRPr>
          </a:p>
        </p:txBody>
      </p:sp>
    </p:spTree>
    <p:extLst>
      <p:ext uri="{BB962C8B-B14F-4D97-AF65-F5344CB8AC3E}">
        <p14:creationId xmlns:p14="http://schemas.microsoft.com/office/powerpoint/2010/main" val="34374974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075364"/>
            <a:ext cx="9144000" cy="2657772"/>
          </a:xfrm>
          <a:prstGeom prst="rect">
            <a:avLst/>
          </a:prstGeom>
        </p:spPr>
      </p:pic>
      <p:sp>
        <p:nvSpPr>
          <p:cNvPr id="3" name="TextBox 2"/>
          <p:cNvSpPr txBox="1"/>
          <p:nvPr/>
        </p:nvSpPr>
        <p:spPr>
          <a:xfrm>
            <a:off x="2472267" y="1828799"/>
            <a:ext cx="6103041" cy="369332"/>
          </a:xfrm>
          <a:prstGeom prst="rect">
            <a:avLst/>
          </a:prstGeom>
          <a:noFill/>
        </p:spPr>
        <p:txBody>
          <a:bodyPr wrap="none" rtlCol="0">
            <a:spAutoFit/>
          </a:bodyPr>
          <a:lstStyle/>
          <a:p>
            <a:r>
              <a:rPr lang="en-US" dirty="0" err="1" smtClean="0">
                <a:solidFill>
                  <a:schemeClr val="accent2"/>
                </a:solidFill>
                <a:latin typeface="Chalkboard SE Regular"/>
                <a:cs typeface="Chalkboard SE Regular"/>
              </a:rPr>
              <a:t>Steinhauer</a:t>
            </a:r>
            <a:r>
              <a:rPr lang="en-US" dirty="0" smtClean="0">
                <a:solidFill>
                  <a:schemeClr val="accent2"/>
                </a:solidFill>
                <a:latin typeface="Chalkboard SE Regular"/>
                <a:cs typeface="Chalkboard SE Regular"/>
              </a:rPr>
              <a:t> parameters              enhanced parameters</a:t>
            </a:r>
            <a:endParaRPr lang="en-US" dirty="0">
              <a:solidFill>
                <a:schemeClr val="accent2"/>
              </a:solidFill>
              <a:latin typeface="Chalkboard SE Regular"/>
              <a:cs typeface="Chalkboard SE Regular"/>
            </a:endParaRPr>
          </a:p>
        </p:txBody>
      </p:sp>
      <p:sp>
        <p:nvSpPr>
          <p:cNvPr id="8" name="TextBox 7"/>
          <p:cNvSpPr txBox="1"/>
          <p:nvPr/>
        </p:nvSpPr>
        <p:spPr>
          <a:xfrm>
            <a:off x="643467" y="457200"/>
            <a:ext cx="7571303" cy="830997"/>
          </a:xfrm>
          <a:prstGeom prst="rect">
            <a:avLst/>
          </a:prstGeom>
          <a:noFill/>
        </p:spPr>
        <p:txBody>
          <a:bodyPr wrap="none" rtlCol="0">
            <a:spAutoFit/>
          </a:bodyPr>
          <a:lstStyle/>
          <a:p>
            <a:r>
              <a:rPr lang="en-US" sz="2400" dirty="0" smtClean="0">
                <a:solidFill>
                  <a:srgbClr val="C0504D"/>
                </a:solidFill>
                <a:latin typeface="Chalkboard SE Regular"/>
                <a:cs typeface="Chalkboard SE Regular"/>
              </a:rPr>
              <a:t>Stimulated emission of </a:t>
            </a:r>
            <a:r>
              <a:rPr lang="en-US" sz="2400" u="sng" dirty="0" smtClean="0">
                <a:solidFill>
                  <a:srgbClr val="C0504D"/>
                </a:solidFill>
                <a:latin typeface="Chalkboard SE Regular"/>
                <a:cs typeface="Chalkboard SE Regular"/>
              </a:rPr>
              <a:t>classical</a:t>
            </a:r>
            <a:r>
              <a:rPr lang="en-US" sz="2400" dirty="0" smtClean="0">
                <a:solidFill>
                  <a:srgbClr val="C0504D"/>
                </a:solidFill>
                <a:latin typeface="Chalkboard SE Regular"/>
                <a:cs typeface="Chalkboard SE Regular"/>
              </a:rPr>
              <a:t> Hawking radiation by </a:t>
            </a:r>
          </a:p>
          <a:p>
            <a:r>
              <a:rPr lang="en-US" sz="2400" dirty="0" smtClean="0">
                <a:solidFill>
                  <a:srgbClr val="C0504D"/>
                </a:solidFill>
                <a:latin typeface="Chalkboard SE Regular"/>
                <a:cs typeface="Chalkboard SE Regular"/>
              </a:rPr>
              <a:t>Cerenkov radiation from the white hole horizon.</a:t>
            </a:r>
            <a:endParaRPr lang="en-US" sz="2400" dirty="0">
              <a:solidFill>
                <a:srgbClr val="C0504D"/>
              </a:solidFill>
              <a:latin typeface="Chalkboard SE Regular"/>
              <a:cs typeface="Chalkboard SE Regular"/>
            </a:endParaRPr>
          </a:p>
        </p:txBody>
      </p:sp>
      <p:sp>
        <p:nvSpPr>
          <p:cNvPr id="4" name="TextBox 3"/>
          <p:cNvSpPr txBox="1"/>
          <p:nvPr/>
        </p:nvSpPr>
        <p:spPr>
          <a:xfrm>
            <a:off x="4260507" y="2660134"/>
            <a:ext cx="570814" cy="369332"/>
          </a:xfrm>
          <a:prstGeom prst="rect">
            <a:avLst/>
          </a:prstGeom>
          <a:noFill/>
        </p:spPr>
        <p:txBody>
          <a:bodyPr wrap="none" rtlCol="0">
            <a:spAutoFit/>
          </a:bodyPr>
          <a:lstStyle/>
          <a:p>
            <a:r>
              <a:rPr lang="en-US" dirty="0">
                <a:solidFill>
                  <a:srgbClr val="FFFF00"/>
                </a:solidFill>
              </a:rPr>
              <a:t>x</a:t>
            </a:r>
            <a:r>
              <a:rPr lang="en-US" dirty="0" smtClean="0">
                <a:solidFill>
                  <a:srgbClr val="FFFF00"/>
                </a:solidFill>
              </a:rPr>
              <a:t> 10</a:t>
            </a:r>
            <a:endParaRPr lang="en-US" dirty="0">
              <a:solidFill>
                <a:srgbClr val="FFFF00"/>
              </a:solidFill>
            </a:endParaRPr>
          </a:p>
        </p:txBody>
      </p:sp>
      <p:sp>
        <p:nvSpPr>
          <p:cNvPr id="6" name="TextBox 5"/>
          <p:cNvSpPr txBox="1"/>
          <p:nvPr/>
        </p:nvSpPr>
        <p:spPr>
          <a:xfrm>
            <a:off x="7929363" y="3300968"/>
            <a:ext cx="570814" cy="369332"/>
          </a:xfrm>
          <a:prstGeom prst="rect">
            <a:avLst/>
          </a:prstGeom>
          <a:noFill/>
        </p:spPr>
        <p:txBody>
          <a:bodyPr wrap="none" rtlCol="0">
            <a:spAutoFit/>
          </a:bodyPr>
          <a:lstStyle/>
          <a:p>
            <a:r>
              <a:rPr lang="en-US" dirty="0">
                <a:solidFill>
                  <a:srgbClr val="FFFF00"/>
                </a:solidFill>
              </a:rPr>
              <a:t>x</a:t>
            </a:r>
            <a:r>
              <a:rPr lang="en-US" dirty="0" smtClean="0">
                <a:solidFill>
                  <a:srgbClr val="FFFF00"/>
                </a:solidFill>
              </a:rPr>
              <a:t> 10</a:t>
            </a:r>
            <a:endParaRPr lang="en-US" dirty="0">
              <a:solidFill>
                <a:srgbClr val="FFFF00"/>
              </a:solidFill>
            </a:endParaRPr>
          </a:p>
        </p:txBody>
      </p:sp>
      <p:sp>
        <p:nvSpPr>
          <p:cNvPr id="5" name="TextBox 4"/>
          <p:cNvSpPr txBox="1"/>
          <p:nvPr/>
        </p:nvSpPr>
        <p:spPr>
          <a:xfrm>
            <a:off x="5949861" y="4758536"/>
            <a:ext cx="2674117" cy="646331"/>
          </a:xfrm>
          <a:prstGeom prst="rect">
            <a:avLst/>
          </a:prstGeom>
          <a:noFill/>
        </p:spPr>
        <p:txBody>
          <a:bodyPr wrap="none" rtlCol="0">
            <a:spAutoFit/>
          </a:bodyPr>
          <a:lstStyle/>
          <a:p>
            <a:r>
              <a:rPr lang="en-US" dirty="0" smtClean="0">
                <a:solidFill>
                  <a:schemeClr val="accent2"/>
                </a:solidFill>
              </a:rPr>
              <a:t>trap size twice as large</a:t>
            </a:r>
          </a:p>
          <a:p>
            <a:r>
              <a:rPr lang="en-US" dirty="0">
                <a:solidFill>
                  <a:schemeClr val="accent2"/>
                </a:solidFill>
              </a:rPr>
              <a:t>p</a:t>
            </a:r>
            <a:r>
              <a:rPr lang="en-US" dirty="0" smtClean="0">
                <a:solidFill>
                  <a:schemeClr val="accent2"/>
                </a:solidFill>
              </a:rPr>
              <a:t>otential step half as deep </a:t>
            </a:r>
            <a:endParaRPr lang="en-US" dirty="0">
              <a:solidFill>
                <a:schemeClr val="accent2"/>
              </a:solidFill>
            </a:endParaRPr>
          </a:p>
        </p:txBody>
      </p:sp>
    </p:spTree>
    <p:extLst>
      <p:ext uri="{BB962C8B-B14F-4D97-AF65-F5344CB8AC3E}">
        <p14:creationId xmlns:p14="http://schemas.microsoft.com/office/powerpoint/2010/main" val="255992762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735653"/>
            <a:ext cx="9144000" cy="4752000"/>
          </a:xfrm>
          <a:prstGeom prst="rect">
            <a:avLst/>
          </a:prstGeom>
        </p:spPr>
      </p:pic>
      <p:sp>
        <p:nvSpPr>
          <p:cNvPr id="3" name="TextBox 2"/>
          <p:cNvSpPr txBox="1"/>
          <p:nvPr/>
        </p:nvSpPr>
        <p:spPr>
          <a:xfrm>
            <a:off x="643467" y="444500"/>
            <a:ext cx="7571303" cy="830997"/>
          </a:xfrm>
          <a:prstGeom prst="rect">
            <a:avLst/>
          </a:prstGeom>
          <a:noFill/>
        </p:spPr>
        <p:txBody>
          <a:bodyPr wrap="none" rtlCol="0">
            <a:spAutoFit/>
          </a:bodyPr>
          <a:lstStyle/>
          <a:p>
            <a:r>
              <a:rPr lang="en-US" sz="2400" dirty="0" smtClean="0">
                <a:solidFill>
                  <a:srgbClr val="C0504D"/>
                </a:solidFill>
                <a:latin typeface="Chalkboard SE Regular"/>
                <a:cs typeface="Chalkboard SE Regular"/>
              </a:rPr>
              <a:t>Stimulated emission of </a:t>
            </a:r>
            <a:r>
              <a:rPr lang="en-US" sz="2400" u="sng" dirty="0" smtClean="0">
                <a:solidFill>
                  <a:srgbClr val="C0504D"/>
                </a:solidFill>
                <a:latin typeface="Chalkboard SE Regular"/>
                <a:cs typeface="Chalkboard SE Regular"/>
              </a:rPr>
              <a:t>classical</a:t>
            </a:r>
            <a:r>
              <a:rPr lang="en-US" sz="2400" dirty="0" smtClean="0">
                <a:solidFill>
                  <a:srgbClr val="C0504D"/>
                </a:solidFill>
                <a:latin typeface="Chalkboard SE Regular"/>
                <a:cs typeface="Chalkboard SE Regular"/>
              </a:rPr>
              <a:t> Hawking radiation by </a:t>
            </a:r>
          </a:p>
          <a:p>
            <a:r>
              <a:rPr lang="en-US" sz="2400" dirty="0" smtClean="0">
                <a:solidFill>
                  <a:srgbClr val="C0504D"/>
                </a:solidFill>
                <a:latin typeface="Chalkboard SE Regular"/>
                <a:cs typeface="Chalkboard SE Regular"/>
              </a:rPr>
              <a:t>Cherenkov radiation from the white hole horizon.</a:t>
            </a:r>
            <a:endParaRPr lang="en-US" sz="2400" dirty="0">
              <a:solidFill>
                <a:srgbClr val="C0504D"/>
              </a:solidFill>
              <a:latin typeface="Chalkboard SE Regular"/>
              <a:cs typeface="Chalkboard SE Regular"/>
            </a:endParaRPr>
          </a:p>
        </p:txBody>
      </p:sp>
    </p:spTree>
    <p:extLst>
      <p:ext uri="{BB962C8B-B14F-4D97-AF65-F5344CB8AC3E}">
        <p14:creationId xmlns:p14="http://schemas.microsoft.com/office/powerpoint/2010/main" val="1556676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659473"/>
            <a:ext cx="9144000" cy="2877807"/>
          </a:xfrm>
          <a:prstGeom prst="rect">
            <a:avLst/>
          </a:prstGeom>
        </p:spPr>
      </p:pic>
      <p:sp>
        <p:nvSpPr>
          <p:cNvPr id="3" name="TextBox 2"/>
          <p:cNvSpPr txBox="1"/>
          <p:nvPr/>
        </p:nvSpPr>
        <p:spPr>
          <a:xfrm>
            <a:off x="660404" y="507999"/>
            <a:ext cx="8082319" cy="830997"/>
          </a:xfrm>
          <a:prstGeom prst="rect">
            <a:avLst/>
          </a:prstGeom>
          <a:noFill/>
        </p:spPr>
        <p:txBody>
          <a:bodyPr wrap="none" rtlCol="0">
            <a:spAutoFit/>
          </a:bodyPr>
          <a:lstStyle/>
          <a:p>
            <a:r>
              <a:rPr lang="en-US" sz="2400" dirty="0" smtClean="0">
                <a:solidFill>
                  <a:srgbClr val="C0504D"/>
                </a:solidFill>
                <a:latin typeface="Chalkboard SE Regular"/>
                <a:cs typeface="Chalkboard SE Regular"/>
              </a:rPr>
              <a:t>Spectral analysis confirms the Cerenkov mechanism, </a:t>
            </a:r>
          </a:p>
          <a:p>
            <a:r>
              <a:rPr lang="en-US" sz="2400" dirty="0">
                <a:solidFill>
                  <a:srgbClr val="C0504D"/>
                </a:solidFill>
                <a:latin typeface="Chalkboard SE Regular"/>
                <a:cs typeface="Chalkboard SE Regular"/>
              </a:rPr>
              <a:t>a</a:t>
            </a:r>
            <a:r>
              <a:rPr lang="en-US" sz="2400" dirty="0" smtClean="0">
                <a:solidFill>
                  <a:srgbClr val="C0504D"/>
                </a:solidFill>
                <a:latin typeface="Chalkboard SE Regular"/>
                <a:cs typeface="Chalkboard SE Regular"/>
              </a:rPr>
              <a:t>nd rough agreement with Hawking “thermal” prediction</a:t>
            </a:r>
            <a:endParaRPr lang="en-US" sz="2400" dirty="0">
              <a:solidFill>
                <a:srgbClr val="C0504D"/>
              </a:solidFill>
              <a:latin typeface="Chalkboard SE Regular"/>
              <a:cs typeface="Chalkboard SE Regular"/>
            </a:endParaRPr>
          </a:p>
        </p:txBody>
      </p:sp>
      <p:sp>
        <p:nvSpPr>
          <p:cNvPr id="4" name="TextBox 3"/>
          <p:cNvSpPr txBox="1"/>
          <p:nvPr/>
        </p:nvSpPr>
        <p:spPr>
          <a:xfrm>
            <a:off x="660404" y="4659868"/>
            <a:ext cx="2952739" cy="369332"/>
          </a:xfrm>
          <a:prstGeom prst="rect">
            <a:avLst/>
          </a:prstGeom>
          <a:noFill/>
        </p:spPr>
        <p:txBody>
          <a:bodyPr wrap="none" rtlCol="0">
            <a:spAutoFit/>
          </a:bodyPr>
          <a:lstStyle/>
          <a:p>
            <a:r>
              <a:rPr lang="en-US" dirty="0" smtClean="0">
                <a:solidFill>
                  <a:schemeClr val="accent2"/>
                </a:solidFill>
              </a:rPr>
              <a:t>Thermal, Hawking prediction: </a:t>
            </a:r>
            <a:endParaRPr lang="en-US" dirty="0">
              <a:solidFill>
                <a:schemeClr val="accent2"/>
              </a:solidFill>
            </a:endParaRPr>
          </a:p>
        </p:txBody>
      </p:sp>
      <p:pic>
        <p:nvPicPr>
          <p:cNvPr id="5" name="Picture 4"/>
          <p:cNvPicPr>
            <a:picLocks noChangeAspect="1"/>
          </p:cNvPicPr>
          <p:nvPr/>
        </p:nvPicPr>
        <p:blipFill>
          <a:blip r:embed="rId4"/>
          <a:stretch>
            <a:fillRect/>
          </a:stretch>
        </p:blipFill>
        <p:spPr>
          <a:xfrm>
            <a:off x="660404" y="5046980"/>
            <a:ext cx="4089400" cy="817880"/>
          </a:xfrm>
          <a:prstGeom prst="rect">
            <a:avLst/>
          </a:prstGeom>
        </p:spPr>
      </p:pic>
      <p:sp>
        <p:nvSpPr>
          <p:cNvPr id="6" name="TextBox 5"/>
          <p:cNvSpPr txBox="1"/>
          <p:nvPr/>
        </p:nvSpPr>
        <p:spPr>
          <a:xfrm>
            <a:off x="5232400" y="5051286"/>
            <a:ext cx="3326802" cy="707886"/>
          </a:xfrm>
          <a:prstGeom prst="rect">
            <a:avLst/>
          </a:prstGeom>
          <a:noFill/>
        </p:spPr>
        <p:txBody>
          <a:bodyPr wrap="none" rtlCol="0">
            <a:spAutoFit/>
          </a:bodyPr>
          <a:lstStyle/>
          <a:p>
            <a:r>
              <a:rPr lang="en-US" sz="2000" dirty="0" smtClean="0">
                <a:solidFill>
                  <a:srgbClr val="0000FF"/>
                </a:solidFill>
              </a:rPr>
              <a:t>Simulation “measurement”</a:t>
            </a:r>
          </a:p>
          <a:p>
            <a:r>
              <a:rPr lang="en-US" sz="2000" dirty="0" smtClean="0">
                <a:solidFill>
                  <a:srgbClr val="0000FF"/>
                </a:solidFill>
              </a:rPr>
              <a:t>agrees with this to within 25%</a:t>
            </a:r>
            <a:endParaRPr lang="en-US" sz="2000" dirty="0">
              <a:solidFill>
                <a:srgbClr val="0000FF"/>
              </a:solidFill>
            </a:endParaRPr>
          </a:p>
        </p:txBody>
      </p:sp>
    </p:spTree>
    <p:extLst>
      <p:ext uri="{BB962C8B-B14F-4D97-AF65-F5344CB8AC3E}">
        <p14:creationId xmlns:p14="http://schemas.microsoft.com/office/powerpoint/2010/main" val="300431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600" y="1041400"/>
            <a:ext cx="8585200" cy="3231654"/>
          </a:xfrm>
          <a:prstGeom prst="rect">
            <a:avLst/>
          </a:prstGeom>
          <a:noFill/>
        </p:spPr>
        <p:txBody>
          <a:bodyPr wrap="square" rtlCol="0">
            <a:spAutoFit/>
          </a:bodyPr>
          <a:lstStyle/>
          <a:p>
            <a:r>
              <a:rPr lang="en-US" sz="2400" dirty="0" smtClean="0">
                <a:latin typeface="Chalkboard SE Regular"/>
                <a:cs typeface="Chalkboard SE Regular"/>
              </a:rPr>
              <a:t>Concluding comments:</a:t>
            </a:r>
          </a:p>
          <a:p>
            <a:endParaRPr lang="en-US" dirty="0">
              <a:latin typeface="Chalkboard SE Regular"/>
              <a:cs typeface="Chalkboard SE Regular"/>
            </a:endParaRPr>
          </a:p>
          <a:p>
            <a:r>
              <a:rPr lang="en-US" dirty="0" smtClean="0">
                <a:solidFill>
                  <a:schemeClr val="tx2"/>
                </a:solidFill>
                <a:latin typeface="Chalkboard SE Regular"/>
                <a:cs typeface="Chalkboard SE Regular"/>
              </a:rPr>
              <a:t>The Hawking effect extends to acoustic analogs, which regulate the infinite redshift, and can be studied in the laboratory.</a:t>
            </a:r>
          </a:p>
          <a:p>
            <a:endParaRPr lang="en-US" dirty="0">
              <a:solidFill>
                <a:schemeClr val="tx2"/>
              </a:solidFill>
              <a:latin typeface="Chalkboard SE Regular"/>
              <a:cs typeface="Chalkboard SE Regular"/>
            </a:endParaRPr>
          </a:p>
          <a:p>
            <a:r>
              <a:rPr lang="en-US" dirty="0" smtClean="0">
                <a:solidFill>
                  <a:schemeClr val="tx2"/>
                </a:solidFill>
                <a:latin typeface="Chalkboard SE Regular"/>
                <a:cs typeface="Chalkboard SE Regular"/>
              </a:rPr>
              <a:t>The origin of the outgoing modes in </a:t>
            </a:r>
            <a:r>
              <a:rPr lang="en-US" dirty="0" err="1" smtClean="0">
                <a:solidFill>
                  <a:schemeClr val="tx2"/>
                </a:solidFill>
                <a:latin typeface="Chalkboard SE Regular"/>
                <a:cs typeface="Chalkboard SE Regular"/>
              </a:rPr>
              <a:t>spacetime</a:t>
            </a:r>
            <a:r>
              <a:rPr lang="en-US" dirty="0" smtClean="0">
                <a:solidFill>
                  <a:schemeClr val="tx2"/>
                </a:solidFill>
                <a:latin typeface="Chalkboard SE Regular"/>
                <a:cs typeface="Chalkboard SE Regular"/>
              </a:rPr>
              <a:t> remains (to me) totally puzzling.</a:t>
            </a:r>
          </a:p>
          <a:p>
            <a:endParaRPr lang="en-US" dirty="0">
              <a:solidFill>
                <a:schemeClr val="tx2"/>
              </a:solidFill>
              <a:latin typeface="Chalkboard SE Regular"/>
              <a:cs typeface="Chalkboard SE Regular"/>
            </a:endParaRPr>
          </a:p>
          <a:p>
            <a:r>
              <a:rPr lang="en-US" dirty="0" smtClean="0">
                <a:solidFill>
                  <a:schemeClr val="tx2"/>
                </a:solidFill>
                <a:latin typeface="Chalkboard SE Regular"/>
                <a:cs typeface="Chalkboard SE Regular"/>
              </a:rPr>
              <a:t>Next talk: an experiment to measure entanglement of spontaneous, </a:t>
            </a:r>
            <a:r>
              <a:rPr lang="en-US" u="sng" dirty="0" smtClean="0">
                <a:solidFill>
                  <a:schemeClr val="tx2"/>
                </a:solidFill>
                <a:latin typeface="Chalkboard SE Regular"/>
                <a:cs typeface="Chalkboard SE Regular"/>
              </a:rPr>
              <a:t>quantum</a:t>
            </a:r>
            <a:r>
              <a:rPr lang="en-US" dirty="0" smtClean="0">
                <a:solidFill>
                  <a:schemeClr val="tx2"/>
                </a:solidFill>
                <a:latin typeface="Chalkboard SE Regular"/>
                <a:cs typeface="Chalkboard SE Regular"/>
              </a:rPr>
              <a:t> </a:t>
            </a:r>
          </a:p>
          <a:p>
            <a:r>
              <a:rPr lang="en-US" dirty="0" smtClean="0">
                <a:solidFill>
                  <a:schemeClr val="tx2"/>
                </a:solidFill>
                <a:latin typeface="Chalkboard SE Regular"/>
                <a:cs typeface="Chalkboard SE Regular"/>
              </a:rPr>
              <a:t>Hawking radiation.</a:t>
            </a:r>
          </a:p>
          <a:p>
            <a:endParaRPr lang="en-US" dirty="0">
              <a:solidFill>
                <a:schemeClr val="tx2"/>
              </a:solidFill>
              <a:latin typeface="Chalkboard SE Regular"/>
              <a:cs typeface="Chalkboard SE Regular"/>
            </a:endParaRPr>
          </a:p>
          <a:p>
            <a:r>
              <a:rPr lang="en-US" dirty="0" smtClean="0">
                <a:solidFill>
                  <a:schemeClr val="tx2"/>
                </a:solidFill>
                <a:latin typeface="Chalkboard SE Regular"/>
                <a:cs typeface="Chalkboard SE Regular"/>
              </a:rPr>
              <a:t>The era of experimental Hawking radiation has dawned!</a:t>
            </a:r>
            <a:endParaRPr lang="en-US" dirty="0">
              <a:solidFill>
                <a:schemeClr val="tx2"/>
              </a:solidFill>
              <a:latin typeface="Chalkboard SE Regular"/>
              <a:cs typeface="Chalkboard SE Regular"/>
            </a:endParaRPr>
          </a:p>
        </p:txBody>
      </p:sp>
    </p:spTree>
    <p:extLst>
      <p:ext uri="{BB962C8B-B14F-4D97-AF65-F5344CB8AC3E}">
        <p14:creationId xmlns:p14="http://schemas.microsoft.com/office/powerpoint/2010/main" val="20203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srcRect b="16939"/>
          <a:stretch>
            <a:fillRect/>
          </a:stretch>
        </p:blipFill>
        <p:spPr bwMode="auto">
          <a:xfrm>
            <a:off x="2065867" y="305959"/>
            <a:ext cx="1644583" cy="1742975"/>
          </a:xfrm>
          <a:prstGeom prst="rect">
            <a:avLst/>
          </a:prstGeom>
          <a:noFill/>
          <a:ln w="9525">
            <a:noFill/>
            <a:miter lim="800000"/>
            <a:headEnd/>
            <a:tailEnd/>
          </a:ln>
          <a:effectLst/>
        </p:spPr>
      </p:pic>
      <p:sp>
        <p:nvSpPr>
          <p:cNvPr id="2" name="Oval 1"/>
          <p:cNvSpPr/>
          <p:nvPr/>
        </p:nvSpPr>
        <p:spPr>
          <a:xfrm>
            <a:off x="1211578" y="2837179"/>
            <a:ext cx="3309622" cy="2649220"/>
          </a:xfrm>
          <a:prstGeom prst="ellipse">
            <a:avLst/>
          </a:prstGeom>
          <a:solidFill>
            <a:schemeClr val="tx1"/>
          </a:solidFill>
          <a:ln w="38100" cmpd="sng">
            <a:solidFill>
              <a:srgbClr val="3366FF"/>
            </a:solidFill>
          </a:ln>
        </p:spPr>
        <p:style>
          <a:lnRef idx="1">
            <a:schemeClr val="accent1"/>
          </a:lnRef>
          <a:fillRef idx="3">
            <a:schemeClr val="accent1"/>
          </a:fillRef>
          <a:effectRef idx="2">
            <a:schemeClr val="accent1"/>
          </a:effectRef>
          <a:fontRef idx="minor">
            <a:schemeClr val="lt1"/>
          </a:fontRef>
        </p:style>
      </p:sp>
      <p:sp>
        <p:nvSpPr>
          <p:cNvPr id="8" name="TextBox 7"/>
          <p:cNvSpPr txBox="1"/>
          <p:nvPr/>
        </p:nvSpPr>
        <p:spPr>
          <a:xfrm>
            <a:off x="894639" y="305959"/>
            <a:ext cx="4442242" cy="769441"/>
          </a:xfrm>
          <a:prstGeom prst="rect">
            <a:avLst/>
          </a:prstGeom>
          <a:noFill/>
        </p:spPr>
        <p:txBody>
          <a:bodyPr wrap="none" rtlCol="0">
            <a:spAutoFit/>
          </a:bodyPr>
          <a:lstStyle/>
          <a:p>
            <a:r>
              <a:rPr lang="en-US" sz="4400" dirty="0" smtClean="0">
                <a:solidFill>
                  <a:schemeClr val="tx2"/>
                </a:solidFill>
              </a:rPr>
              <a:t>Black hole entropy</a:t>
            </a:r>
            <a:endParaRPr lang="en-US" sz="4400" dirty="0">
              <a:solidFill>
                <a:schemeClr val="tx2"/>
              </a:solidFill>
            </a:endParaRPr>
          </a:p>
        </p:txBody>
      </p:sp>
      <p:sp>
        <p:nvSpPr>
          <p:cNvPr id="9" name="TextBox 8"/>
          <p:cNvSpPr txBox="1"/>
          <p:nvPr/>
        </p:nvSpPr>
        <p:spPr>
          <a:xfrm>
            <a:off x="5391979" y="589135"/>
            <a:ext cx="1788095" cy="369332"/>
          </a:xfrm>
          <a:prstGeom prst="rect">
            <a:avLst/>
          </a:prstGeom>
          <a:noFill/>
        </p:spPr>
        <p:txBody>
          <a:bodyPr wrap="none" rtlCol="0">
            <a:spAutoFit/>
          </a:bodyPr>
          <a:lstStyle/>
          <a:p>
            <a:r>
              <a:rPr lang="en-US" dirty="0" err="1" smtClean="0">
                <a:solidFill>
                  <a:schemeClr val="accent2"/>
                </a:solidFill>
              </a:rPr>
              <a:t>Bekenstein</a:t>
            </a:r>
            <a:r>
              <a:rPr lang="en-US" dirty="0" smtClean="0">
                <a:solidFill>
                  <a:schemeClr val="accent2"/>
                </a:solidFill>
              </a:rPr>
              <a:t>, 1972</a:t>
            </a:r>
            <a:endParaRPr lang="en-US" dirty="0">
              <a:solidFill>
                <a:schemeClr val="accent2"/>
              </a:solidFill>
            </a:endParaRPr>
          </a:p>
        </p:txBody>
      </p:sp>
      <p:sp>
        <p:nvSpPr>
          <p:cNvPr id="10" name="TextBox 9"/>
          <p:cNvSpPr txBox="1"/>
          <p:nvPr/>
        </p:nvSpPr>
        <p:spPr>
          <a:xfrm>
            <a:off x="6128336" y="3181171"/>
            <a:ext cx="2406653" cy="1200329"/>
          </a:xfrm>
          <a:prstGeom prst="rect">
            <a:avLst/>
          </a:prstGeom>
          <a:noFill/>
        </p:spPr>
        <p:txBody>
          <a:bodyPr wrap="none" rtlCol="0">
            <a:spAutoFit/>
          </a:bodyPr>
          <a:lstStyle/>
          <a:p>
            <a:r>
              <a:rPr lang="en-US" sz="3600" dirty="0" smtClean="0">
                <a:solidFill>
                  <a:srgbClr val="1F497D"/>
                </a:solidFill>
              </a:rPr>
              <a:t>Generalized </a:t>
            </a:r>
          </a:p>
          <a:p>
            <a:r>
              <a:rPr lang="en-US" sz="3600" dirty="0" smtClean="0">
                <a:solidFill>
                  <a:srgbClr val="1F497D"/>
                </a:solidFill>
              </a:rPr>
              <a:t>second law:</a:t>
            </a:r>
            <a:endParaRPr lang="en-US" sz="3600" dirty="0">
              <a:solidFill>
                <a:srgbClr val="1F497D"/>
              </a:solidFill>
            </a:endParaRPr>
          </a:p>
        </p:txBody>
      </p:sp>
      <p:pic>
        <p:nvPicPr>
          <p:cNvPr id="11" name="Picture 10" descr="latex-image-1.pdf"/>
          <p:cNvPicPr>
            <a:picLocks noChangeAspect="1"/>
          </p:cNvPicPr>
          <p:nvPr/>
        </p:nvPicPr>
        <p:blipFill>
          <a:blip r:embed="rId4"/>
          <a:stretch>
            <a:fillRect/>
          </a:stretch>
        </p:blipFill>
        <p:spPr>
          <a:xfrm>
            <a:off x="5244260" y="4686300"/>
            <a:ext cx="3714554" cy="399530"/>
          </a:xfrm>
          <a:prstGeom prst="rect">
            <a:avLst/>
          </a:prstGeom>
        </p:spPr>
      </p:pic>
      <p:pic>
        <p:nvPicPr>
          <p:cNvPr id="15" name="Picture 14" descr="latex-image-1.pdf"/>
          <p:cNvPicPr>
            <a:picLocks noChangeAspect="1"/>
          </p:cNvPicPr>
          <p:nvPr/>
        </p:nvPicPr>
        <p:blipFill>
          <a:blip r:embed="rId5"/>
          <a:stretch>
            <a:fillRect/>
          </a:stretch>
        </p:blipFill>
        <p:spPr>
          <a:xfrm>
            <a:off x="4811779" y="2048934"/>
            <a:ext cx="3659121" cy="309967"/>
          </a:xfrm>
          <a:prstGeom prst="rect">
            <a:avLst/>
          </a:prstGeom>
        </p:spPr>
      </p:pic>
      <p:pic>
        <p:nvPicPr>
          <p:cNvPr id="13" name="Picture 12" descr="latex-image-1.pdf"/>
          <p:cNvPicPr>
            <a:picLocks noChangeAspect="1"/>
          </p:cNvPicPr>
          <p:nvPr/>
        </p:nvPicPr>
        <p:blipFill>
          <a:blip r:embed="rId6"/>
          <a:stretch>
            <a:fillRect/>
          </a:stretch>
        </p:blipFill>
        <p:spPr>
          <a:xfrm>
            <a:off x="1545167" y="1820334"/>
            <a:ext cx="2734733" cy="269109"/>
          </a:xfrm>
          <a:prstGeom prst="rect">
            <a:avLst/>
          </a:prstGeom>
        </p:spPr>
      </p:pic>
      <p:pic>
        <p:nvPicPr>
          <p:cNvPr id="16" name="Picture 15" descr="latex-image-1.pdf"/>
          <p:cNvPicPr>
            <a:picLocks noChangeAspect="1"/>
          </p:cNvPicPr>
          <p:nvPr/>
        </p:nvPicPr>
        <p:blipFill>
          <a:blip r:embed="rId7"/>
          <a:stretch>
            <a:fillRect/>
          </a:stretch>
        </p:blipFill>
        <p:spPr>
          <a:xfrm>
            <a:off x="4858336" y="1507200"/>
            <a:ext cx="1263063" cy="310474"/>
          </a:xfrm>
          <a:prstGeom prst="rect">
            <a:avLst/>
          </a:prstGeom>
        </p:spPr>
      </p:pic>
      <p:sp>
        <p:nvSpPr>
          <p:cNvPr id="14" name="TextBox 13"/>
          <p:cNvSpPr txBox="1"/>
          <p:nvPr/>
        </p:nvSpPr>
        <p:spPr>
          <a:xfrm>
            <a:off x="7030036" y="5327471"/>
            <a:ext cx="398592" cy="646331"/>
          </a:xfrm>
          <a:prstGeom prst="rect">
            <a:avLst/>
          </a:prstGeom>
          <a:noFill/>
        </p:spPr>
        <p:txBody>
          <a:bodyPr wrap="none" rtlCol="0">
            <a:spAutoFit/>
          </a:bodyPr>
          <a:lstStyle/>
          <a:p>
            <a:r>
              <a:rPr lang="en-US" sz="3600" dirty="0" smtClean="0">
                <a:solidFill>
                  <a:srgbClr val="1F497D"/>
                </a:solidFill>
              </a:rPr>
              <a:t>?</a:t>
            </a:r>
            <a:endParaRPr lang="en-US" sz="3600" dirty="0">
              <a:solidFill>
                <a:srgbClr val="1F497D"/>
              </a:solidFill>
            </a:endParaRPr>
          </a:p>
        </p:txBody>
      </p:sp>
    </p:spTree>
    <p:extLst>
      <p:ext uri="{BB962C8B-B14F-4D97-AF65-F5344CB8AC3E}">
        <p14:creationId xmlns:p14="http://schemas.microsoft.com/office/powerpoint/2010/main" val="1768619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88889E-6 2.96296E-6 L -3.88889E-6 0.44189 " pathEditMode="relative" ptsTypes="AA">
                                      <p:cBhvr>
                                        <p:cTn id="10" dur="1000" fill="hold"/>
                                        <p:tgtEl>
                                          <p:spTgt spid="25602"/>
                                        </p:tgtEl>
                                        <p:attrNameLst>
                                          <p:attrName>ppt_x</p:attrName>
                                          <p:attrName>ppt_y</p:attrName>
                                        </p:attrNameLst>
                                      </p:cBhvr>
                                    </p:animMotion>
                                  </p:childTnLst>
                                </p:cTn>
                              </p:par>
                              <p:par>
                                <p:cTn id="11" presetID="6" presetClass="emph" presetSubtype="0" accel="50000" decel="50000" fill="hold" nodeType="withEffect">
                                  <p:stCondLst>
                                    <p:cond delay="0"/>
                                  </p:stCondLst>
                                  <p:childTnLst>
                                    <p:animScale>
                                      <p:cBhvr>
                                        <p:cTn id="12" dur="1000" fill="hold"/>
                                        <p:tgtEl>
                                          <p:spTgt spid="2"/>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2"/>
          <a:stretch>
            <a:fillRect/>
          </a:stretch>
        </p:blipFill>
        <p:spPr>
          <a:xfrm>
            <a:off x="1117600" y="1866900"/>
            <a:ext cx="6731000" cy="373944"/>
          </a:xfrm>
          <a:prstGeom prst="rect">
            <a:avLst/>
          </a:prstGeom>
        </p:spPr>
      </p:pic>
      <p:sp>
        <p:nvSpPr>
          <p:cNvPr id="3" name="TextBox 2"/>
          <p:cNvSpPr txBox="1"/>
          <p:nvPr/>
        </p:nvSpPr>
        <p:spPr>
          <a:xfrm>
            <a:off x="457200" y="673100"/>
            <a:ext cx="8551289" cy="461665"/>
          </a:xfrm>
          <a:prstGeom prst="rect">
            <a:avLst/>
          </a:prstGeom>
          <a:noFill/>
        </p:spPr>
        <p:txBody>
          <a:bodyPr wrap="none" rtlCol="0">
            <a:spAutoFit/>
          </a:bodyPr>
          <a:lstStyle/>
          <a:p>
            <a:r>
              <a:rPr lang="en-US" sz="2400" dirty="0" err="1" smtClean="0">
                <a:solidFill>
                  <a:schemeClr val="tx2"/>
                </a:solidFill>
              </a:rPr>
              <a:t>Bekenstein’s</a:t>
            </a:r>
            <a:r>
              <a:rPr lang="en-US" sz="2400" dirty="0" smtClean="0">
                <a:solidFill>
                  <a:schemeClr val="tx2"/>
                </a:solidFill>
              </a:rPr>
              <a:t> entropy              BH has a thermodynamic temperature:</a:t>
            </a:r>
            <a:endParaRPr lang="en-US" sz="2400" dirty="0">
              <a:solidFill>
                <a:schemeClr val="tx2"/>
              </a:solidFill>
            </a:endParaRPr>
          </a:p>
        </p:txBody>
      </p:sp>
      <p:sp>
        <p:nvSpPr>
          <p:cNvPr id="4" name="TextBox 3"/>
          <p:cNvSpPr txBox="1"/>
          <p:nvPr/>
        </p:nvSpPr>
        <p:spPr>
          <a:xfrm>
            <a:off x="360552" y="2806700"/>
            <a:ext cx="8610500" cy="3046988"/>
          </a:xfrm>
          <a:prstGeom prst="rect">
            <a:avLst/>
          </a:prstGeom>
          <a:noFill/>
        </p:spPr>
        <p:txBody>
          <a:bodyPr wrap="none" rtlCol="0">
            <a:spAutoFit/>
          </a:bodyPr>
          <a:lstStyle/>
          <a:p>
            <a:r>
              <a:rPr lang="en-US" sz="2400" dirty="0" smtClean="0">
                <a:solidFill>
                  <a:schemeClr val="accent2"/>
                </a:solidFill>
              </a:rPr>
              <a:t>Validity of the GSL requires that this be a REAL temperature!</a:t>
            </a:r>
          </a:p>
          <a:p>
            <a:endParaRPr lang="en-US" sz="2400" dirty="0" smtClean="0">
              <a:solidFill>
                <a:schemeClr val="accent2"/>
              </a:solidFill>
            </a:endParaRPr>
          </a:p>
          <a:p>
            <a:r>
              <a:rPr lang="en-US" sz="2400" dirty="0" smtClean="0">
                <a:solidFill>
                  <a:schemeClr val="accent2"/>
                </a:solidFill>
              </a:rPr>
              <a:t>This real temperature became evident when Hawking considered</a:t>
            </a:r>
          </a:p>
          <a:p>
            <a:r>
              <a:rPr lang="en-US" sz="2400" dirty="0" smtClean="0">
                <a:solidFill>
                  <a:schemeClr val="accent2"/>
                </a:solidFill>
              </a:rPr>
              <a:t>a black hole immersed in the fluctuating vacuum of quantum fields.</a:t>
            </a:r>
          </a:p>
          <a:p>
            <a:endParaRPr lang="en-US" sz="2400" dirty="0">
              <a:solidFill>
                <a:schemeClr val="accent2"/>
              </a:solidFill>
            </a:endParaRPr>
          </a:p>
          <a:p>
            <a:r>
              <a:rPr lang="en-US" sz="2400" dirty="0" smtClean="0">
                <a:solidFill>
                  <a:schemeClr val="accent2"/>
                </a:solidFill>
              </a:rPr>
              <a:t>Stephen was not seeking this --- it took him by surprise. He was </a:t>
            </a:r>
          </a:p>
          <a:p>
            <a:r>
              <a:rPr lang="en-US" sz="2400" dirty="0">
                <a:solidFill>
                  <a:schemeClr val="accent2"/>
                </a:solidFill>
              </a:rPr>
              <a:t>c</a:t>
            </a:r>
            <a:r>
              <a:rPr lang="en-US" sz="2400" dirty="0" smtClean="0">
                <a:solidFill>
                  <a:schemeClr val="accent2"/>
                </a:solidFill>
              </a:rPr>
              <a:t>hecking the prediction, of </a:t>
            </a:r>
            <a:r>
              <a:rPr lang="en-US" sz="2400" dirty="0" err="1" smtClean="0">
                <a:solidFill>
                  <a:schemeClr val="accent2"/>
                </a:solidFill>
              </a:rPr>
              <a:t>Zeldovich</a:t>
            </a:r>
            <a:r>
              <a:rPr lang="en-US" sz="2400" dirty="0" smtClean="0">
                <a:solidFill>
                  <a:schemeClr val="accent2"/>
                </a:solidFill>
              </a:rPr>
              <a:t> and others, that a </a:t>
            </a:r>
            <a:r>
              <a:rPr lang="en-US" sz="2400" i="1" dirty="0" smtClean="0">
                <a:solidFill>
                  <a:schemeClr val="accent2"/>
                </a:solidFill>
              </a:rPr>
              <a:t>rotating</a:t>
            </a:r>
          </a:p>
          <a:p>
            <a:r>
              <a:rPr lang="en-US" sz="2400" dirty="0">
                <a:solidFill>
                  <a:schemeClr val="accent2"/>
                </a:solidFill>
              </a:rPr>
              <a:t>b</a:t>
            </a:r>
            <a:r>
              <a:rPr lang="en-US" sz="2400" dirty="0" smtClean="0">
                <a:solidFill>
                  <a:schemeClr val="accent2"/>
                </a:solidFill>
              </a:rPr>
              <a:t>lack hole would spontaneously radiate.</a:t>
            </a:r>
            <a:endParaRPr lang="en-US" sz="2400" dirty="0">
              <a:solidFill>
                <a:schemeClr val="accent2"/>
              </a:solidFill>
            </a:endParaRPr>
          </a:p>
        </p:txBody>
      </p:sp>
      <p:sp>
        <p:nvSpPr>
          <p:cNvPr id="5" name="Right Arrow 4"/>
          <p:cNvSpPr/>
          <p:nvPr/>
        </p:nvSpPr>
        <p:spPr>
          <a:xfrm>
            <a:off x="3327400" y="876300"/>
            <a:ext cx="495300" cy="18226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70056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889500" y="1498600"/>
            <a:ext cx="3041071" cy="2092881"/>
          </a:xfrm>
          <a:prstGeom prst="rect">
            <a:avLst/>
          </a:prstGeom>
          <a:noFill/>
        </p:spPr>
        <p:txBody>
          <a:bodyPr wrap="none" rtlCol="0">
            <a:spAutoFit/>
          </a:bodyPr>
          <a:lstStyle/>
          <a:p>
            <a:r>
              <a:rPr lang="en-US" sz="2000" dirty="0">
                <a:solidFill>
                  <a:srgbClr val="FF0000"/>
                </a:solidFill>
                <a:latin typeface="Chalkboard"/>
                <a:cs typeface="Chalkboard"/>
              </a:rPr>
              <a:t>Frequency decay rate </a:t>
            </a:r>
            <a:r>
              <a:rPr lang="en-US" sz="2000" dirty="0" err="1">
                <a:solidFill>
                  <a:srgbClr val="FF0000"/>
                </a:solidFill>
                <a:latin typeface="Lucida Grande"/>
                <a:ea typeface="Lucida Grande"/>
                <a:cs typeface="Lucida Grande"/>
              </a:rPr>
              <a:t>κ</a:t>
            </a:r>
            <a:r>
              <a:rPr lang="en-US" sz="2000" dirty="0">
                <a:solidFill>
                  <a:srgbClr val="FF0000"/>
                </a:solidFill>
                <a:latin typeface="Chalkboard"/>
                <a:cs typeface="Chalkboard"/>
              </a:rPr>
              <a:t>, </a:t>
            </a:r>
          </a:p>
          <a:p>
            <a:r>
              <a:rPr lang="en-US" sz="2000" dirty="0">
                <a:solidFill>
                  <a:srgbClr val="FF0000"/>
                </a:solidFill>
                <a:latin typeface="Chalkboard"/>
                <a:cs typeface="Chalkboard"/>
              </a:rPr>
              <a:t>called “surface gravity”</a:t>
            </a:r>
          </a:p>
          <a:p>
            <a:endParaRPr lang="en-US" dirty="0">
              <a:solidFill>
                <a:srgbClr val="FF0000"/>
              </a:solidFill>
              <a:latin typeface="Chalkboard"/>
              <a:cs typeface="Chalkboard"/>
            </a:endParaRPr>
          </a:p>
          <a:p>
            <a:endParaRPr lang="en-US" dirty="0">
              <a:solidFill>
                <a:srgbClr val="FF0000"/>
              </a:solidFill>
              <a:latin typeface="Chalkboard"/>
              <a:cs typeface="Chalkboard"/>
            </a:endParaRPr>
          </a:p>
          <a:p>
            <a:endParaRPr lang="en-US" dirty="0" smtClean="0">
              <a:solidFill>
                <a:srgbClr val="FF0000"/>
              </a:solidFill>
              <a:latin typeface="Chalkboard"/>
              <a:cs typeface="Chalkboard"/>
            </a:endParaRPr>
          </a:p>
          <a:p>
            <a:endParaRPr lang="en-US" dirty="0">
              <a:solidFill>
                <a:srgbClr val="FF0000"/>
              </a:solidFill>
              <a:latin typeface="Chalkboard"/>
              <a:cs typeface="Chalkboard"/>
            </a:endParaRPr>
          </a:p>
          <a:p>
            <a:r>
              <a:rPr lang="en-US" dirty="0">
                <a:solidFill>
                  <a:srgbClr val="FF0000"/>
                </a:solidFill>
                <a:latin typeface="Chalkboard"/>
                <a:cs typeface="Chalkboard"/>
              </a:rPr>
              <a:t>(for a spherical black hole)</a:t>
            </a:r>
            <a:r>
              <a:rPr lang="en-US" dirty="0" smtClean="0">
                <a:solidFill>
                  <a:srgbClr val="FF0000"/>
                </a:solidFill>
                <a:latin typeface="Chalkboard"/>
                <a:cs typeface="Chalkboard"/>
              </a:rPr>
              <a:t>.</a:t>
            </a:r>
            <a:endParaRPr lang="en-US" dirty="0">
              <a:solidFill>
                <a:srgbClr val="FF0000"/>
              </a:solidFill>
              <a:latin typeface="Chalkboard"/>
              <a:cs typeface="Chalkboard"/>
            </a:endParaRPr>
          </a:p>
        </p:txBody>
      </p:sp>
      <p:pic>
        <p:nvPicPr>
          <p:cNvPr id="75778" name="Picture 2" descr="collaps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57700" cy="6858000"/>
          </a:xfrm>
          <a:prstGeom prst="rect">
            <a:avLst/>
          </a:prstGeom>
          <a:noFill/>
          <a:ln w="9525">
            <a:solidFill>
              <a:srgbClr val="BBE0E3"/>
            </a:solidFill>
            <a:miter lim="800000"/>
            <a:headEnd/>
            <a:tailEnd/>
          </a:ln>
          <a:extLst>
            <a:ext uri="{909E8E84-426E-40dd-AFC4-6F175D3DCCD1}">
              <a14:hiddenFill xmlns:a14="http://schemas.microsoft.com/office/drawing/2010/main">
                <a:solidFill>
                  <a:srgbClr val="FFFFFF"/>
                </a:solidFill>
              </a14:hiddenFill>
            </a:ext>
          </a:extLst>
        </p:spPr>
      </p:pic>
      <p:sp>
        <p:nvSpPr>
          <p:cNvPr id="75779" name="TextBox 4"/>
          <p:cNvSpPr txBox="1">
            <a:spLocks noChangeArrowheads="1"/>
          </p:cNvSpPr>
          <p:nvPr/>
        </p:nvSpPr>
        <p:spPr bwMode="auto">
          <a:xfrm>
            <a:off x="4419600" y="5842000"/>
            <a:ext cx="415110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solidFill>
                  <a:srgbClr val="660066"/>
                </a:solidFill>
                <a:latin typeface="Chalkboard"/>
                <a:cs typeface="Chalkboard"/>
              </a:rPr>
              <a:t>Picture by Roger Penrose</a:t>
            </a:r>
          </a:p>
          <a:p>
            <a:r>
              <a:rPr lang="en-US" sz="2000">
                <a:solidFill>
                  <a:srgbClr val="660066"/>
                </a:solidFill>
                <a:latin typeface="Chalkboard"/>
                <a:cs typeface="Chalkboard"/>
              </a:rPr>
              <a:t>The Road to Reality (Knopf, 2005)</a:t>
            </a:r>
          </a:p>
          <a:p>
            <a:endParaRPr lang="en-US" sz="2000">
              <a:solidFill>
                <a:srgbClr val="660066"/>
              </a:solidFill>
              <a:latin typeface="Chalkboard"/>
              <a:cs typeface="Chalkboard"/>
            </a:endParaRPr>
          </a:p>
        </p:txBody>
      </p:sp>
      <p:sp>
        <p:nvSpPr>
          <p:cNvPr id="75780" name="TextBox 5"/>
          <p:cNvSpPr txBox="1">
            <a:spLocks noChangeArrowheads="1"/>
          </p:cNvSpPr>
          <p:nvPr/>
        </p:nvSpPr>
        <p:spPr bwMode="auto">
          <a:xfrm>
            <a:off x="4438280" y="274935"/>
            <a:ext cx="4660250"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smtClean="0">
                <a:solidFill>
                  <a:schemeClr val="tx2"/>
                </a:solidFill>
                <a:latin typeface="Chalkboard"/>
                <a:cs typeface="Chalkboard"/>
              </a:rPr>
              <a:t>Event horizon &amp; infinite redshift </a:t>
            </a:r>
          </a:p>
        </p:txBody>
      </p:sp>
      <p:pic>
        <p:nvPicPr>
          <p:cNvPr id="2" name="Picture 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6924" y="990600"/>
            <a:ext cx="1540476" cy="323850"/>
          </a:xfrm>
          <a:prstGeom prst="rect">
            <a:avLst/>
          </a:prstGeom>
        </p:spPr>
      </p:pic>
      <p:pic>
        <p:nvPicPr>
          <p:cNvPr id="3" name="Picture 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500" y="3849152"/>
            <a:ext cx="330200" cy="201789"/>
          </a:xfrm>
          <a:prstGeom prst="rect">
            <a:avLst/>
          </a:prstGeom>
        </p:spPr>
      </p:pic>
      <p:cxnSp>
        <p:nvCxnSpPr>
          <p:cNvPr id="5" name="Straight Connector 4"/>
          <p:cNvCxnSpPr/>
          <p:nvPr/>
        </p:nvCxnSpPr>
        <p:spPr>
          <a:xfrm flipV="1">
            <a:off x="3429000" y="1346200"/>
            <a:ext cx="571500" cy="673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3479800" y="1498600"/>
            <a:ext cx="571500" cy="673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3429000" y="736600"/>
            <a:ext cx="571500" cy="673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3429000" y="63500"/>
            <a:ext cx="571500" cy="673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3429000" y="1130300"/>
            <a:ext cx="571500" cy="67310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9700" y="2336800"/>
            <a:ext cx="2006600" cy="672022"/>
          </a:xfrm>
          <a:prstGeom prst="rect">
            <a:avLst/>
          </a:prstGeom>
        </p:spPr>
      </p:pic>
    </p:spTree>
    <p:extLst>
      <p:ext uri="{BB962C8B-B14F-4D97-AF65-F5344CB8AC3E}">
        <p14:creationId xmlns:p14="http://schemas.microsoft.com/office/powerpoint/2010/main" val="7034242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209"/>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ollaps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57700" cy="6858000"/>
          </a:xfrm>
          <a:prstGeom prst="rect">
            <a:avLst/>
          </a:prstGeom>
          <a:noFill/>
          <a:ln w="9525">
            <a:solidFill>
              <a:srgbClr val="BBE0E3"/>
            </a:solidFill>
            <a:miter lim="800000"/>
            <a:headEnd/>
            <a:tailEnd/>
          </a:ln>
          <a:extLst>
            <a:ext uri="{909E8E84-426E-40dd-AFC4-6F175D3DCCD1}">
              <a14:hiddenFill xmlns:a14="http://schemas.microsoft.com/office/drawing/2010/main">
                <a:solidFill>
                  <a:srgbClr val="FFFFFF"/>
                </a:solidFill>
              </a14:hiddenFill>
            </a:ext>
          </a:extLst>
        </p:spPr>
      </p:pic>
      <p:sp>
        <p:nvSpPr>
          <p:cNvPr id="75779" name="TextBox 4"/>
          <p:cNvSpPr txBox="1">
            <a:spLocks noChangeArrowheads="1"/>
          </p:cNvSpPr>
          <p:nvPr/>
        </p:nvSpPr>
        <p:spPr bwMode="auto">
          <a:xfrm>
            <a:off x="4419600" y="5842000"/>
            <a:ext cx="415110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solidFill>
                  <a:srgbClr val="660066"/>
                </a:solidFill>
                <a:latin typeface="Chalkboard"/>
                <a:cs typeface="Chalkboard"/>
              </a:rPr>
              <a:t>Picture by Roger Penrose</a:t>
            </a:r>
          </a:p>
          <a:p>
            <a:r>
              <a:rPr lang="en-US" sz="2000">
                <a:solidFill>
                  <a:srgbClr val="660066"/>
                </a:solidFill>
                <a:latin typeface="Chalkboard"/>
                <a:cs typeface="Chalkboard"/>
              </a:rPr>
              <a:t>The Road to Reality (Knopf, 2005)</a:t>
            </a:r>
          </a:p>
          <a:p>
            <a:endParaRPr lang="en-US" sz="2000">
              <a:solidFill>
                <a:srgbClr val="660066"/>
              </a:solidFill>
              <a:latin typeface="Chalkboard"/>
              <a:cs typeface="Chalkboard"/>
            </a:endParaRPr>
          </a:p>
        </p:txBody>
      </p:sp>
      <p:sp>
        <p:nvSpPr>
          <p:cNvPr id="75780" name="TextBox 5"/>
          <p:cNvSpPr txBox="1">
            <a:spLocks noChangeArrowheads="1"/>
          </p:cNvSpPr>
          <p:nvPr/>
        </p:nvSpPr>
        <p:spPr bwMode="auto">
          <a:xfrm>
            <a:off x="4660900" y="502503"/>
            <a:ext cx="447009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smtClean="0">
                <a:solidFill>
                  <a:schemeClr val="tx2"/>
                </a:solidFill>
                <a:latin typeface="Chalkboard"/>
                <a:cs typeface="Chalkboard"/>
              </a:rPr>
              <a:t>The “time” translation </a:t>
            </a:r>
          </a:p>
          <a:p>
            <a:pPr eaLnBrk="1" hangingPunct="1"/>
            <a:r>
              <a:rPr lang="en-US" dirty="0">
                <a:solidFill>
                  <a:schemeClr val="tx2"/>
                </a:solidFill>
                <a:latin typeface="Chalkboard"/>
                <a:cs typeface="Chalkboard"/>
              </a:rPr>
              <a:t>s</a:t>
            </a:r>
            <a:r>
              <a:rPr lang="en-US" dirty="0" smtClean="0">
                <a:solidFill>
                  <a:schemeClr val="tx2"/>
                </a:solidFill>
                <a:latin typeface="Chalkboard"/>
                <a:cs typeface="Chalkboard"/>
              </a:rPr>
              <a:t>ymmetry is </a:t>
            </a:r>
            <a:r>
              <a:rPr lang="en-US" i="1" dirty="0" smtClean="0">
                <a:solidFill>
                  <a:schemeClr val="tx2"/>
                </a:solidFill>
                <a:latin typeface="Chalkboard"/>
                <a:cs typeface="Chalkboard"/>
              </a:rPr>
              <a:t>space </a:t>
            </a:r>
            <a:r>
              <a:rPr lang="en-US" dirty="0" smtClean="0">
                <a:solidFill>
                  <a:schemeClr val="tx2"/>
                </a:solidFill>
                <a:latin typeface="Chalkboard"/>
                <a:cs typeface="Chalkboard"/>
              </a:rPr>
              <a:t>translation</a:t>
            </a:r>
          </a:p>
          <a:p>
            <a:pPr eaLnBrk="1" hangingPunct="1"/>
            <a:r>
              <a:rPr lang="en-US" dirty="0">
                <a:solidFill>
                  <a:schemeClr val="tx2"/>
                </a:solidFill>
                <a:latin typeface="Chalkboard"/>
                <a:cs typeface="Chalkboard"/>
              </a:rPr>
              <a:t>i</a:t>
            </a:r>
            <a:r>
              <a:rPr lang="en-US" dirty="0" smtClean="0">
                <a:solidFill>
                  <a:schemeClr val="tx2"/>
                </a:solidFill>
                <a:latin typeface="Chalkboard"/>
                <a:cs typeface="Chalkboard"/>
              </a:rPr>
              <a:t>nside the horizon…</a:t>
            </a:r>
          </a:p>
          <a:p>
            <a:pPr eaLnBrk="1" hangingPunct="1"/>
            <a:endParaRPr lang="en-US" dirty="0">
              <a:solidFill>
                <a:schemeClr val="tx2"/>
              </a:solidFill>
              <a:latin typeface="Chalkboard"/>
              <a:cs typeface="Chalkboard"/>
            </a:endParaRPr>
          </a:p>
          <a:p>
            <a:pPr eaLnBrk="1" hangingPunct="1"/>
            <a:r>
              <a:rPr lang="en-US" dirty="0" smtClean="0">
                <a:solidFill>
                  <a:schemeClr val="tx2"/>
                </a:solidFill>
                <a:latin typeface="Chalkboard"/>
                <a:cs typeface="Chalkboard"/>
              </a:rPr>
              <a:t>…so the conserved quantity </a:t>
            </a:r>
          </a:p>
          <a:p>
            <a:pPr eaLnBrk="1" hangingPunct="1"/>
            <a:r>
              <a:rPr lang="en-US" dirty="0" smtClean="0">
                <a:solidFill>
                  <a:schemeClr val="tx2"/>
                </a:solidFill>
                <a:latin typeface="Chalkboard"/>
                <a:cs typeface="Chalkboard"/>
              </a:rPr>
              <a:t>is </a:t>
            </a:r>
            <a:r>
              <a:rPr lang="en-US" i="1" dirty="0" smtClean="0">
                <a:solidFill>
                  <a:schemeClr val="tx2"/>
                </a:solidFill>
                <a:latin typeface="Chalkboard"/>
                <a:cs typeface="Chalkboard"/>
              </a:rPr>
              <a:t>momentum</a:t>
            </a:r>
            <a:r>
              <a:rPr lang="en-US" dirty="0" smtClean="0">
                <a:solidFill>
                  <a:schemeClr val="tx2"/>
                </a:solidFill>
                <a:latin typeface="Chalkboard"/>
                <a:cs typeface="Chalkboard"/>
              </a:rPr>
              <a:t> inside, and can </a:t>
            </a:r>
          </a:p>
          <a:p>
            <a:pPr eaLnBrk="1" hangingPunct="1"/>
            <a:r>
              <a:rPr lang="en-US" dirty="0">
                <a:solidFill>
                  <a:schemeClr val="tx2"/>
                </a:solidFill>
                <a:latin typeface="Chalkboard"/>
                <a:cs typeface="Chalkboard"/>
              </a:rPr>
              <a:t>t</a:t>
            </a:r>
            <a:r>
              <a:rPr lang="en-US" dirty="0" smtClean="0">
                <a:solidFill>
                  <a:schemeClr val="tx2"/>
                </a:solidFill>
                <a:latin typeface="Chalkboard"/>
                <a:cs typeface="Chalkboard"/>
              </a:rPr>
              <a:t>hus be negative.</a:t>
            </a:r>
          </a:p>
          <a:p>
            <a:pPr eaLnBrk="1" hangingPunct="1"/>
            <a:endParaRPr lang="en-US" i="1" dirty="0" smtClean="0">
              <a:solidFill>
                <a:srgbClr val="0000FF"/>
              </a:solidFill>
              <a:latin typeface="Chalkboard"/>
              <a:cs typeface="Chalkboard"/>
            </a:endParaRPr>
          </a:p>
          <a:p>
            <a:pPr eaLnBrk="1" hangingPunct="1"/>
            <a:endParaRPr lang="en-US" i="1" dirty="0">
              <a:solidFill>
                <a:srgbClr val="0000FF"/>
              </a:solidFill>
              <a:latin typeface="Chalkboard"/>
              <a:cs typeface="Chalkboard"/>
            </a:endParaRPr>
          </a:p>
          <a:p>
            <a:pPr eaLnBrk="1" hangingPunct="1"/>
            <a:r>
              <a:rPr lang="en-US" i="1" dirty="0" smtClean="0">
                <a:solidFill>
                  <a:srgbClr val="FF0000"/>
                </a:solidFill>
                <a:latin typeface="Chalkboard"/>
                <a:cs typeface="Chalkboard"/>
              </a:rPr>
              <a:t>This implies that the quantum</a:t>
            </a:r>
          </a:p>
          <a:p>
            <a:pPr eaLnBrk="1" hangingPunct="1"/>
            <a:r>
              <a:rPr lang="en-US" i="1" dirty="0">
                <a:solidFill>
                  <a:srgbClr val="FF0000"/>
                </a:solidFill>
                <a:latin typeface="Chalkboard"/>
                <a:cs typeface="Chalkboard"/>
              </a:rPr>
              <a:t>f</a:t>
            </a:r>
            <a:r>
              <a:rPr lang="en-US" i="1" dirty="0" smtClean="0">
                <a:solidFill>
                  <a:srgbClr val="FF0000"/>
                </a:solidFill>
                <a:latin typeface="Chalkboard"/>
                <a:cs typeface="Chalkboard"/>
              </a:rPr>
              <a:t>ield vacuum is unstable, </a:t>
            </a:r>
          </a:p>
          <a:p>
            <a:pPr eaLnBrk="1" hangingPunct="1"/>
            <a:r>
              <a:rPr lang="en-US" i="1" dirty="0" smtClean="0">
                <a:solidFill>
                  <a:srgbClr val="FF0000"/>
                </a:solidFill>
                <a:latin typeface="Chalkboard"/>
                <a:cs typeface="Chalkboard"/>
              </a:rPr>
              <a:t>which leads to … </a:t>
            </a:r>
          </a:p>
          <a:p>
            <a:pPr eaLnBrk="1" hangingPunct="1"/>
            <a:endParaRPr lang="en-US" dirty="0" smtClean="0">
              <a:solidFill>
                <a:srgbClr val="0000FF"/>
              </a:solidFill>
              <a:latin typeface="Chalkboard"/>
              <a:cs typeface="Chalkboard"/>
            </a:endParaRPr>
          </a:p>
        </p:txBody>
      </p:sp>
      <p:cxnSp>
        <p:nvCxnSpPr>
          <p:cNvPr id="6" name="Straight Arrow Connector 5"/>
          <p:cNvCxnSpPr/>
          <p:nvPr/>
        </p:nvCxnSpPr>
        <p:spPr>
          <a:xfrm flipV="1">
            <a:off x="2641600" y="2108200"/>
            <a:ext cx="0" cy="774700"/>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2959100" y="2114550"/>
            <a:ext cx="0" cy="774700"/>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3276600" y="2146300"/>
            <a:ext cx="0" cy="774700"/>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3594100" y="2146300"/>
            <a:ext cx="0" cy="774700"/>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2120900" y="2108200"/>
            <a:ext cx="0" cy="774700"/>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2362200" y="2108200"/>
            <a:ext cx="0" cy="774700"/>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3949700" y="2146300"/>
            <a:ext cx="0" cy="774700"/>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4279900" y="2146300"/>
            <a:ext cx="0" cy="774700"/>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16681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collaps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57700" cy="6858000"/>
          </a:xfrm>
          <a:prstGeom prst="rect">
            <a:avLst/>
          </a:prstGeom>
          <a:noFill/>
          <a:ln w="9525">
            <a:solidFill>
              <a:srgbClr val="BBE0E3"/>
            </a:solidFill>
            <a:miter lim="800000"/>
            <a:headEnd/>
            <a:tailEnd/>
          </a:ln>
          <a:extLst>
            <a:ext uri="{909E8E84-426E-40dd-AFC4-6F175D3DCCD1}">
              <a14:hiddenFill xmlns:a14="http://schemas.microsoft.com/office/drawing/2010/main">
                <a:solidFill>
                  <a:srgbClr val="FFFFFF"/>
                </a:solidFill>
              </a14:hiddenFill>
            </a:ext>
          </a:extLst>
        </p:spPr>
      </p:pic>
      <p:sp>
        <p:nvSpPr>
          <p:cNvPr id="81923" name="TextBox 5"/>
          <p:cNvSpPr txBox="1">
            <a:spLocks noChangeArrowheads="1"/>
          </p:cNvSpPr>
          <p:nvPr/>
        </p:nvSpPr>
        <p:spPr bwMode="auto">
          <a:xfrm>
            <a:off x="4463480" y="284004"/>
            <a:ext cx="457048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latin typeface="Chalkboard"/>
                <a:cs typeface="Chalkboard"/>
              </a:rPr>
              <a:t>Hawking radiation:</a:t>
            </a:r>
          </a:p>
          <a:p>
            <a:pPr eaLnBrk="1" hangingPunct="1"/>
            <a:r>
              <a:rPr lang="en-US" sz="1800" dirty="0">
                <a:latin typeface="Chalkboard"/>
                <a:cs typeface="Chalkboard"/>
              </a:rPr>
              <a:t>(1974)</a:t>
            </a:r>
          </a:p>
          <a:p>
            <a:pPr eaLnBrk="1" hangingPunct="1"/>
            <a:endParaRPr lang="en-US" sz="1800" dirty="0">
              <a:latin typeface="Chalkboard"/>
              <a:cs typeface="Chalkboard"/>
            </a:endParaRPr>
          </a:p>
          <a:p>
            <a:pPr eaLnBrk="1" hangingPunct="1"/>
            <a:r>
              <a:rPr lang="en-US" dirty="0" smtClean="0">
                <a:solidFill>
                  <a:schemeClr val="tx2"/>
                </a:solidFill>
                <a:latin typeface="Chalkboard"/>
                <a:cs typeface="Chalkboard"/>
              </a:rPr>
              <a:t>Quantum field theory implies</a:t>
            </a:r>
          </a:p>
          <a:p>
            <a:pPr eaLnBrk="1" hangingPunct="1"/>
            <a:r>
              <a:rPr lang="en-US" dirty="0">
                <a:solidFill>
                  <a:schemeClr val="tx2"/>
                </a:solidFill>
                <a:latin typeface="Chalkboard"/>
                <a:cs typeface="Chalkboard"/>
              </a:rPr>
              <a:t>b</a:t>
            </a:r>
            <a:r>
              <a:rPr lang="en-US" dirty="0" smtClean="0">
                <a:solidFill>
                  <a:schemeClr val="tx2"/>
                </a:solidFill>
                <a:latin typeface="Chalkboard"/>
                <a:cs typeface="Chalkboard"/>
              </a:rPr>
              <a:t>lack holes have a </a:t>
            </a:r>
            <a:r>
              <a:rPr lang="en-US" altLang="ja-JP" dirty="0" smtClean="0">
                <a:solidFill>
                  <a:srgbClr val="FF0000"/>
                </a:solidFill>
                <a:latin typeface="Chalkboard"/>
                <a:cs typeface="Chalkboard"/>
              </a:rPr>
              <a:t>temperature </a:t>
            </a:r>
            <a:endParaRPr lang="en-US" dirty="0">
              <a:solidFill>
                <a:schemeClr val="tx2"/>
              </a:solidFill>
              <a:latin typeface="Chalkboard"/>
              <a:cs typeface="Chalkboard"/>
            </a:endParaRPr>
          </a:p>
        </p:txBody>
      </p:sp>
      <p:sp>
        <p:nvSpPr>
          <p:cNvPr id="7" name="Freeform 6"/>
          <p:cNvSpPr>
            <a:spLocks noChangeArrowheads="1"/>
          </p:cNvSpPr>
          <p:nvPr/>
        </p:nvSpPr>
        <p:spPr bwMode="auto">
          <a:xfrm>
            <a:off x="2070100" y="1295400"/>
            <a:ext cx="533400" cy="1219200"/>
          </a:xfrm>
          <a:custGeom>
            <a:avLst/>
            <a:gdLst>
              <a:gd name="T0" fmla="*/ 533400 w 368300"/>
              <a:gd name="T1" fmla="*/ 1219200 h 914400"/>
              <a:gd name="T2" fmla="*/ 496614 w 368300"/>
              <a:gd name="T3" fmla="*/ 762000 h 914400"/>
              <a:gd name="T4" fmla="*/ 349469 w 368300"/>
              <a:gd name="T5" fmla="*/ 372533 h 914400"/>
              <a:gd name="T6" fmla="*/ 0 w 368300"/>
              <a:gd name="T7" fmla="*/ 0 h 914400"/>
              <a:gd name="T8" fmla="*/ 0 60000 65536"/>
              <a:gd name="T9" fmla="*/ 0 60000 65536"/>
              <a:gd name="T10" fmla="*/ 0 60000 65536"/>
              <a:gd name="T11" fmla="*/ 0 60000 65536"/>
              <a:gd name="T12" fmla="*/ 0 w 368300"/>
              <a:gd name="T13" fmla="*/ 0 h 914400"/>
              <a:gd name="T14" fmla="*/ 368300 w 368300"/>
              <a:gd name="T15" fmla="*/ 914400 h 914400"/>
            </a:gdLst>
            <a:ahLst/>
            <a:cxnLst>
              <a:cxn ang="T8">
                <a:pos x="T0" y="T1"/>
              </a:cxn>
              <a:cxn ang="T9">
                <a:pos x="T2" y="T3"/>
              </a:cxn>
              <a:cxn ang="T10">
                <a:pos x="T4" y="T5"/>
              </a:cxn>
              <a:cxn ang="T11">
                <a:pos x="T6" y="T7"/>
              </a:cxn>
            </a:cxnLst>
            <a:rect l="T12" t="T13" r="T14" b="T15"/>
            <a:pathLst>
              <a:path w="368300" h="914400">
                <a:moveTo>
                  <a:pt x="368300" y="914400"/>
                </a:moveTo>
                <a:cubicBezTo>
                  <a:pt x="366183" y="795866"/>
                  <a:pt x="364067" y="677333"/>
                  <a:pt x="342900" y="571500"/>
                </a:cubicBezTo>
                <a:cubicBezTo>
                  <a:pt x="321733" y="465667"/>
                  <a:pt x="298450" y="374650"/>
                  <a:pt x="241300" y="279400"/>
                </a:cubicBezTo>
                <a:cubicBezTo>
                  <a:pt x="184150" y="184150"/>
                  <a:pt x="0" y="0"/>
                  <a:pt x="0" y="0"/>
                </a:cubicBezTo>
              </a:path>
            </a:pathLst>
          </a:custGeom>
          <a:noFill/>
          <a:ln w="38100">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Chalkboard"/>
              <a:cs typeface="Chalkboard"/>
            </a:endParaRPr>
          </a:p>
        </p:txBody>
      </p:sp>
      <p:sp>
        <p:nvSpPr>
          <p:cNvPr id="8" name="Freeform 7"/>
          <p:cNvSpPr>
            <a:spLocks noChangeArrowheads="1"/>
          </p:cNvSpPr>
          <p:nvPr/>
        </p:nvSpPr>
        <p:spPr bwMode="auto">
          <a:xfrm flipH="1">
            <a:off x="2692400" y="304800"/>
            <a:ext cx="1181100" cy="2209800"/>
          </a:xfrm>
          <a:custGeom>
            <a:avLst/>
            <a:gdLst>
              <a:gd name="T0" fmla="*/ 1181100 w 368300"/>
              <a:gd name="T1" fmla="*/ 2209800 h 914400"/>
              <a:gd name="T2" fmla="*/ 1099645 w 368300"/>
              <a:gd name="T3" fmla="*/ 1381125 h 914400"/>
              <a:gd name="T4" fmla="*/ 773824 w 368300"/>
              <a:gd name="T5" fmla="*/ 675217 h 914400"/>
              <a:gd name="T6" fmla="*/ 0 w 368300"/>
              <a:gd name="T7" fmla="*/ 0 h 914400"/>
              <a:gd name="T8" fmla="*/ 0 60000 65536"/>
              <a:gd name="T9" fmla="*/ 0 60000 65536"/>
              <a:gd name="T10" fmla="*/ 0 60000 65536"/>
              <a:gd name="T11" fmla="*/ 0 60000 65536"/>
              <a:gd name="T12" fmla="*/ 0 w 368300"/>
              <a:gd name="T13" fmla="*/ 0 h 914400"/>
              <a:gd name="T14" fmla="*/ 368300 w 368300"/>
              <a:gd name="T15" fmla="*/ 914400 h 914400"/>
            </a:gdLst>
            <a:ahLst/>
            <a:cxnLst>
              <a:cxn ang="T8">
                <a:pos x="T0" y="T1"/>
              </a:cxn>
              <a:cxn ang="T9">
                <a:pos x="T2" y="T3"/>
              </a:cxn>
              <a:cxn ang="T10">
                <a:pos x="T4" y="T5"/>
              </a:cxn>
              <a:cxn ang="T11">
                <a:pos x="T6" y="T7"/>
              </a:cxn>
            </a:cxnLst>
            <a:rect l="T12" t="T13" r="T14" b="T15"/>
            <a:pathLst>
              <a:path w="368300" h="914400">
                <a:moveTo>
                  <a:pt x="368300" y="914400"/>
                </a:moveTo>
                <a:cubicBezTo>
                  <a:pt x="366183" y="795866"/>
                  <a:pt x="364067" y="677333"/>
                  <a:pt x="342900" y="571500"/>
                </a:cubicBezTo>
                <a:cubicBezTo>
                  <a:pt x="321733" y="465667"/>
                  <a:pt x="298450" y="374650"/>
                  <a:pt x="241300" y="279400"/>
                </a:cubicBezTo>
                <a:cubicBezTo>
                  <a:pt x="184150" y="184150"/>
                  <a:pt x="0" y="0"/>
                  <a:pt x="0" y="0"/>
                </a:cubicBezTo>
              </a:path>
            </a:pathLst>
          </a:custGeom>
          <a:noFill/>
          <a:ln w="38100">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Chalkboard"/>
              <a:cs typeface="Chalkboard"/>
            </a:endParaRPr>
          </a:p>
        </p:txBody>
      </p:sp>
      <p:sp>
        <p:nvSpPr>
          <p:cNvPr id="9" name="Freeform 8"/>
          <p:cNvSpPr>
            <a:spLocks noChangeArrowheads="1"/>
          </p:cNvSpPr>
          <p:nvPr/>
        </p:nvSpPr>
        <p:spPr bwMode="auto">
          <a:xfrm flipH="1">
            <a:off x="2705100" y="-723900"/>
            <a:ext cx="1181100" cy="2209800"/>
          </a:xfrm>
          <a:custGeom>
            <a:avLst/>
            <a:gdLst>
              <a:gd name="T0" fmla="*/ 1181100 w 368300"/>
              <a:gd name="T1" fmla="*/ 2209800 h 914400"/>
              <a:gd name="T2" fmla="*/ 1099645 w 368300"/>
              <a:gd name="T3" fmla="*/ 1381125 h 914400"/>
              <a:gd name="T4" fmla="*/ 773824 w 368300"/>
              <a:gd name="T5" fmla="*/ 675217 h 914400"/>
              <a:gd name="T6" fmla="*/ 0 w 368300"/>
              <a:gd name="T7" fmla="*/ 0 h 914400"/>
              <a:gd name="T8" fmla="*/ 0 60000 65536"/>
              <a:gd name="T9" fmla="*/ 0 60000 65536"/>
              <a:gd name="T10" fmla="*/ 0 60000 65536"/>
              <a:gd name="T11" fmla="*/ 0 60000 65536"/>
              <a:gd name="T12" fmla="*/ 0 w 368300"/>
              <a:gd name="T13" fmla="*/ 0 h 914400"/>
              <a:gd name="T14" fmla="*/ 368300 w 368300"/>
              <a:gd name="T15" fmla="*/ 914400 h 914400"/>
            </a:gdLst>
            <a:ahLst/>
            <a:cxnLst>
              <a:cxn ang="T8">
                <a:pos x="T0" y="T1"/>
              </a:cxn>
              <a:cxn ang="T9">
                <a:pos x="T2" y="T3"/>
              </a:cxn>
              <a:cxn ang="T10">
                <a:pos x="T4" y="T5"/>
              </a:cxn>
              <a:cxn ang="T11">
                <a:pos x="T6" y="T7"/>
              </a:cxn>
            </a:cxnLst>
            <a:rect l="T12" t="T13" r="T14" b="T15"/>
            <a:pathLst>
              <a:path w="368300" h="914400">
                <a:moveTo>
                  <a:pt x="368300" y="914400"/>
                </a:moveTo>
                <a:cubicBezTo>
                  <a:pt x="366183" y="795866"/>
                  <a:pt x="364067" y="677333"/>
                  <a:pt x="342900" y="571500"/>
                </a:cubicBezTo>
                <a:cubicBezTo>
                  <a:pt x="321733" y="465667"/>
                  <a:pt x="298450" y="374650"/>
                  <a:pt x="241300" y="279400"/>
                </a:cubicBezTo>
                <a:cubicBezTo>
                  <a:pt x="184150" y="184150"/>
                  <a:pt x="0" y="0"/>
                  <a:pt x="0" y="0"/>
                </a:cubicBezTo>
              </a:path>
            </a:pathLst>
          </a:custGeom>
          <a:noFill/>
          <a:ln w="38100">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Chalkboard"/>
              <a:cs typeface="Chalkboard"/>
            </a:endParaRPr>
          </a:p>
        </p:txBody>
      </p:sp>
      <p:sp>
        <p:nvSpPr>
          <p:cNvPr id="10" name="Freeform 9"/>
          <p:cNvSpPr>
            <a:spLocks noChangeArrowheads="1"/>
          </p:cNvSpPr>
          <p:nvPr/>
        </p:nvSpPr>
        <p:spPr bwMode="auto">
          <a:xfrm>
            <a:off x="2070100" y="254000"/>
            <a:ext cx="533400" cy="1219200"/>
          </a:xfrm>
          <a:custGeom>
            <a:avLst/>
            <a:gdLst>
              <a:gd name="T0" fmla="*/ 533400 w 368300"/>
              <a:gd name="T1" fmla="*/ 1219200 h 914400"/>
              <a:gd name="T2" fmla="*/ 496614 w 368300"/>
              <a:gd name="T3" fmla="*/ 762000 h 914400"/>
              <a:gd name="T4" fmla="*/ 349469 w 368300"/>
              <a:gd name="T5" fmla="*/ 372533 h 914400"/>
              <a:gd name="T6" fmla="*/ 0 w 368300"/>
              <a:gd name="T7" fmla="*/ 0 h 914400"/>
              <a:gd name="T8" fmla="*/ 0 60000 65536"/>
              <a:gd name="T9" fmla="*/ 0 60000 65536"/>
              <a:gd name="T10" fmla="*/ 0 60000 65536"/>
              <a:gd name="T11" fmla="*/ 0 60000 65536"/>
              <a:gd name="T12" fmla="*/ 0 w 368300"/>
              <a:gd name="T13" fmla="*/ 0 h 914400"/>
              <a:gd name="T14" fmla="*/ 368300 w 368300"/>
              <a:gd name="T15" fmla="*/ 914400 h 914400"/>
            </a:gdLst>
            <a:ahLst/>
            <a:cxnLst>
              <a:cxn ang="T8">
                <a:pos x="T0" y="T1"/>
              </a:cxn>
              <a:cxn ang="T9">
                <a:pos x="T2" y="T3"/>
              </a:cxn>
              <a:cxn ang="T10">
                <a:pos x="T4" y="T5"/>
              </a:cxn>
              <a:cxn ang="T11">
                <a:pos x="T6" y="T7"/>
              </a:cxn>
            </a:cxnLst>
            <a:rect l="T12" t="T13" r="T14" b="T15"/>
            <a:pathLst>
              <a:path w="368300" h="914400">
                <a:moveTo>
                  <a:pt x="368300" y="914400"/>
                </a:moveTo>
                <a:cubicBezTo>
                  <a:pt x="366183" y="795866"/>
                  <a:pt x="364067" y="677333"/>
                  <a:pt x="342900" y="571500"/>
                </a:cubicBezTo>
                <a:cubicBezTo>
                  <a:pt x="321733" y="465667"/>
                  <a:pt x="298450" y="374650"/>
                  <a:pt x="241300" y="279400"/>
                </a:cubicBezTo>
                <a:cubicBezTo>
                  <a:pt x="184150" y="184150"/>
                  <a:pt x="0" y="0"/>
                  <a:pt x="0" y="0"/>
                </a:cubicBezTo>
              </a:path>
            </a:pathLst>
          </a:custGeom>
          <a:noFill/>
          <a:ln w="38100">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Chalkboard"/>
              <a:cs typeface="Chalkboard"/>
            </a:endParaRPr>
          </a:p>
        </p:txBody>
      </p:sp>
      <p:pic>
        <p:nvPicPr>
          <p:cNvPr id="2" name="Picture 1" descr="HawkingDat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7700" y="3015260"/>
            <a:ext cx="2451100" cy="3327400"/>
          </a:xfrm>
          <a:prstGeom prst="rect">
            <a:avLst/>
          </a:prstGeom>
        </p:spPr>
      </p:pic>
      <p:pic>
        <p:nvPicPr>
          <p:cNvPr id="3" name="Picture 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3253" y="2294086"/>
            <a:ext cx="2240894" cy="441027"/>
          </a:xfrm>
          <a:prstGeom prst="rect">
            <a:avLst/>
          </a:prstGeom>
        </p:spPr>
      </p:pic>
      <p:sp>
        <p:nvSpPr>
          <p:cNvPr id="4" name="TextBox 3"/>
          <p:cNvSpPr txBox="1"/>
          <p:nvPr/>
        </p:nvSpPr>
        <p:spPr>
          <a:xfrm>
            <a:off x="7159878" y="2876034"/>
            <a:ext cx="1637137" cy="369332"/>
          </a:xfrm>
          <a:prstGeom prst="rect">
            <a:avLst/>
          </a:prstGeom>
          <a:noFill/>
        </p:spPr>
        <p:txBody>
          <a:bodyPr wrap="none" rtlCol="0">
            <a:spAutoFit/>
          </a:bodyPr>
          <a:lstStyle/>
          <a:p>
            <a:r>
              <a:rPr lang="en-US" dirty="0" smtClean="0">
                <a:solidFill>
                  <a:schemeClr val="accent2"/>
                </a:solidFill>
              </a:rPr>
              <a:t>= 62 </a:t>
            </a:r>
            <a:r>
              <a:rPr lang="en-US" dirty="0" err="1" smtClean="0">
                <a:solidFill>
                  <a:schemeClr val="accent2"/>
                </a:solidFill>
              </a:rPr>
              <a:t>nK</a:t>
            </a:r>
            <a:r>
              <a:rPr lang="en-US" dirty="0" smtClean="0">
                <a:solidFill>
                  <a:schemeClr val="accent2"/>
                </a:solidFill>
              </a:rPr>
              <a:t> </a:t>
            </a:r>
            <a:r>
              <a:rPr lang="en-US" dirty="0" err="1" smtClean="0">
                <a:solidFill>
                  <a:schemeClr val="accent2"/>
                </a:solidFill>
              </a:rPr>
              <a:t>M</a:t>
            </a:r>
            <a:r>
              <a:rPr lang="en-US" baseline="-25000" dirty="0" err="1" smtClean="0">
                <a:solidFill>
                  <a:schemeClr val="accent2"/>
                </a:solidFill>
              </a:rPr>
              <a:t>sun</a:t>
            </a:r>
            <a:r>
              <a:rPr lang="en-US" dirty="0" smtClean="0">
                <a:solidFill>
                  <a:schemeClr val="accent2"/>
                </a:solidFill>
              </a:rPr>
              <a:t>/M</a:t>
            </a:r>
            <a:endParaRPr lang="en-US" dirty="0">
              <a:solidFill>
                <a:schemeClr val="accent2"/>
              </a:solidFill>
            </a:endParaRPr>
          </a:p>
        </p:txBody>
      </p:sp>
    </p:spTree>
    <p:extLst>
      <p:ext uri="{BB962C8B-B14F-4D97-AF65-F5344CB8AC3E}">
        <p14:creationId xmlns:p14="http://schemas.microsoft.com/office/powerpoint/2010/main" val="41375721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collaps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57700" cy="6858000"/>
          </a:xfrm>
          <a:prstGeom prst="rect">
            <a:avLst/>
          </a:prstGeom>
          <a:noFill/>
          <a:ln w="9525">
            <a:solidFill>
              <a:srgbClr val="BBE0E3"/>
            </a:solidFill>
            <a:miter lim="800000"/>
            <a:headEnd/>
            <a:tailEnd/>
          </a:ln>
          <a:extLst>
            <a:ext uri="{909E8E84-426E-40dd-AFC4-6F175D3DCCD1}">
              <a14:hiddenFill xmlns:a14="http://schemas.microsoft.com/office/drawing/2010/main">
                <a:solidFill>
                  <a:srgbClr val="FFFFFF"/>
                </a:solidFill>
              </a14:hiddenFill>
            </a:ext>
          </a:extLst>
        </p:spPr>
      </p:pic>
      <p:sp>
        <p:nvSpPr>
          <p:cNvPr id="81923" name="TextBox 5"/>
          <p:cNvSpPr txBox="1">
            <a:spLocks noChangeArrowheads="1"/>
          </p:cNvSpPr>
          <p:nvPr/>
        </p:nvSpPr>
        <p:spPr bwMode="auto">
          <a:xfrm>
            <a:off x="4463480" y="284004"/>
            <a:ext cx="3606212"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latin typeface="Chalkboard"/>
                <a:cs typeface="Chalkboard"/>
              </a:rPr>
              <a:t>Hawking radiation:</a:t>
            </a:r>
          </a:p>
          <a:p>
            <a:pPr eaLnBrk="1" hangingPunct="1"/>
            <a:r>
              <a:rPr lang="en-US" sz="1800" dirty="0">
                <a:latin typeface="Chalkboard"/>
                <a:cs typeface="Chalkboard"/>
              </a:rPr>
              <a:t>(1974)</a:t>
            </a:r>
          </a:p>
          <a:p>
            <a:pPr eaLnBrk="1" hangingPunct="1"/>
            <a:endParaRPr lang="en-US" sz="1800" dirty="0">
              <a:latin typeface="Chalkboard"/>
              <a:cs typeface="Chalkboard"/>
            </a:endParaRPr>
          </a:p>
          <a:p>
            <a:r>
              <a:rPr lang="en-US" dirty="0">
                <a:solidFill>
                  <a:srgbClr val="1F497D"/>
                </a:solidFill>
                <a:latin typeface="Chalkboard SE Regular"/>
                <a:cs typeface="Chalkboard SE Regular"/>
              </a:rPr>
              <a:t>Tidal peeling of vacuum </a:t>
            </a:r>
            <a:endParaRPr lang="en-US" dirty="0" smtClean="0">
              <a:solidFill>
                <a:srgbClr val="1F497D"/>
              </a:solidFill>
              <a:latin typeface="Chalkboard SE Regular"/>
              <a:cs typeface="Chalkboard SE Regular"/>
            </a:endParaRPr>
          </a:p>
          <a:p>
            <a:r>
              <a:rPr lang="en-US" dirty="0" smtClean="0">
                <a:solidFill>
                  <a:srgbClr val="1F497D"/>
                </a:solidFill>
                <a:latin typeface="Chalkboard SE Regular"/>
                <a:cs typeface="Chalkboard SE Regular"/>
              </a:rPr>
              <a:t>Fluctuations corresponds </a:t>
            </a:r>
          </a:p>
          <a:p>
            <a:r>
              <a:rPr lang="en-US" dirty="0" smtClean="0">
                <a:solidFill>
                  <a:srgbClr val="1F497D"/>
                </a:solidFill>
                <a:latin typeface="Chalkboard SE Regular"/>
                <a:cs typeface="Chalkboard SE Regular"/>
              </a:rPr>
              <a:t>to </a:t>
            </a:r>
            <a:r>
              <a:rPr lang="en-US" dirty="0">
                <a:solidFill>
                  <a:srgbClr val="1F497D"/>
                </a:solidFill>
                <a:latin typeface="Chalkboard SE Regular"/>
                <a:cs typeface="Chalkboard SE Regular"/>
              </a:rPr>
              <a:t>pair creation, with </a:t>
            </a:r>
            <a:endParaRPr lang="en-US" dirty="0" smtClean="0">
              <a:solidFill>
                <a:srgbClr val="1F497D"/>
              </a:solidFill>
              <a:latin typeface="Chalkboard SE Regular"/>
              <a:cs typeface="Chalkboard SE Regular"/>
            </a:endParaRPr>
          </a:p>
          <a:p>
            <a:r>
              <a:rPr lang="en-US" dirty="0">
                <a:solidFill>
                  <a:srgbClr val="1F497D"/>
                </a:solidFill>
                <a:latin typeface="Chalkboard SE Regular"/>
                <a:cs typeface="Chalkboard SE Regular"/>
              </a:rPr>
              <a:t>p</a:t>
            </a:r>
            <a:r>
              <a:rPr lang="en-US" dirty="0" smtClean="0">
                <a:solidFill>
                  <a:srgbClr val="1F497D"/>
                </a:solidFill>
                <a:latin typeface="Chalkboard SE Regular"/>
                <a:cs typeface="Chalkboard SE Regular"/>
              </a:rPr>
              <a:t>artners occupying </a:t>
            </a:r>
          </a:p>
          <a:p>
            <a:r>
              <a:rPr lang="en-US" dirty="0" smtClean="0">
                <a:solidFill>
                  <a:srgbClr val="1F497D"/>
                </a:solidFill>
                <a:latin typeface="Chalkboard SE Regular"/>
                <a:cs typeface="Chalkboard SE Regular"/>
              </a:rPr>
              <a:t>negative </a:t>
            </a:r>
            <a:r>
              <a:rPr lang="en-US" dirty="0">
                <a:solidFill>
                  <a:srgbClr val="1F497D"/>
                </a:solidFill>
                <a:latin typeface="Chalkboard SE Regular"/>
                <a:cs typeface="Chalkboard SE Regular"/>
              </a:rPr>
              <a:t>energy </a:t>
            </a:r>
            <a:r>
              <a:rPr lang="en-US" dirty="0" smtClean="0">
                <a:solidFill>
                  <a:srgbClr val="1F497D"/>
                </a:solidFill>
                <a:latin typeface="Chalkboard SE Regular"/>
                <a:cs typeface="Chalkboard SE Regular"/>
              </a:rPr>
              <a:t>states.</a:t>
            </a:r>
            <a:endParaRPr lang="en-US" dirty="0">
              <a:solidFill>
                <a:srgbClr val="1F497D"/>
              </a:solidFill>
              <a:latin typeface="Chalkboard SE Regular"/>
              <a:cs typeface="Chalkboard SE Regular"/>
            </a:endParaRPr>
          </a:p>
        </p:txBody>
      </p:sp>
      <p:sp>
        <p:nvSpPr>
          <p:cNvPr id="7" name="Freeform 6"/>
          <p:cNvSpPr>
            <a:spLocks noChangeArrowheads="1"/>
          </p:cNvSpPr>
          <p:nvPr/>
        </p:nvSpPr>
        <p:spPr bwMode="auto">
          <a:xfrm>
            <a:off x="2070100" y="1295400"/>
            <a:ext cx="533400" cy="1219200"/>
          </a:xfrm>
          <a:custGeom>
            <a:avLst/>
            <a:gdLst>
              <a:gd name="T0" fmla="*/ 533400 w 368300"/>
              <a:gd name="T1" fmla="*/ 1219200 h 914400"/>
              <a:gd name="T2" fmla="*/ 496614 w 368300"/>
              <a:gd name="T3" fmla="*/ 762000 h 914400"/>
              <a:gd name="T4" fmla="*/ 349469 w 368300"/>
              <a:gd name="T5" fmla="*/ 372533 h 914400"/>
              <a:gd name="T6" fmla="*/ 0 w 368300"/>
              <a:gd name="T7" fmla="*/ 0 h 914400"/>
              <a:gd name="T8" fmla="*/ 0 60000 65536"/>
              <a:gd name="T9" fmla="*/ 0 60000 65536"/>
              <a:gd name="T10" fmla="*/ 0 60000 65536"/>
              <a:gd name="T11" fmla="*/ 0 60000 65536"/>
              <a:gd name="T12" fmla="*/ 0 w 368300"/>
              <a:gd name="T13" fmla="*/ 0 h 914400"/>
              <a:gd name="T14" fmla="*/ 368300 w 368300"/>
              <a:gd name="T15" fmla="*/ 914400 h 914400"/>
            </a:gdLst>
            <a:ahLst/>
            <a:cxnLst>
              <a:cxn ang="T8">
                <a:pos x="T0" y="T1"/>
              </a:cxn>
              <a:cxn ang="T9">
                <a:pos x="T2" y="T3"/>
              </a:cxn>
              <a:cxn ang="T10">
                <a:pos x="T4" y="T5"/>
              </a:cxn>
              <a:cxn ang="T11">
                <a:pos x="T6" y="T7"/>
              </a:cxn>
            </a:cxnLst>
            <a:rect l="T12" t="T13" r="T14" b="T15"/>
            <a:pathLst>
              <a:path w="368300" h="914400">
                <a:moveTo>
                  <a:pt x="368300" y="914400"/>
                </a:moveTo>
                <a:cubicBezTo>
                  <a:pt x="366183" y="795866"/>
                  <a:pt x="364067" y="677333"/>
                  <a:pt x="342900" y="571500"/>
                </a:cubicBezTo>
                <a:cubicBezTo>
                  <a:pt x="321733" y="465667"/>
                  <a:pt x="298450" y="374650"/>
                  <a:pt x="241300" y="279400"/>
                </a:cubicBezTo>
                <a:cubicBezTo>
                  <a:pt x="184150" y="184150"/>
                  <a:pt x="0" y="0"/>
                  <a:pt x="0" y="0"/>
                </a:cubicBezTo>
              </a:path>
            </a:pathLst>
          </a:custGeom>
          <a:noFill/>
          <a:ln w="38100">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Chalkboard"/>
              <a:cs typeface="Chalkboard"/>
            </a:endParaRPr>
          </a:p>
        </p:txBody>
      </p:sp>
      <p:sp>
        <p:nvSpPr>
          <p:cNvPr id="8" name="Freeform 7"/>
          <p:cNvSpPr>
            <a:spLocks noChangeArrowheads="1"/>
          </p:cNvSpPr>
          <p:nvPr/>
        </p:nvSpPr>
        <p:spPr bwMode="auto">
          <a:xfrm flipH="1">
            <a:off x="2692400" y="304800"/>
            <a:ext cx="1181100" cy="2209800"/>
          </a:xfrm>
          <a:custGeom>
            <a:avLst/>
            <a:gdLst>
              <a:gd name="T0" fmla="*/ 1181100 w 368300"/>
              <a:gd name="T1" fmla="*/ 2209800 h 914400"/>
              <a:gd name="T2" fmla="*/ 1099645 w 368300"/>
              <a:gd name="T3" fmla="*/ 1381125 h 914400"/>
              <a:gd name="T4" fmla="*/ 773824 w 368300"/>
              <a:gd name="T5" fmla="*/ 675217 h 914400"/>
              <a:gd name="T6" fmla="*/ 0 w 368300"/>
              <a:gd name="T7" fmla="*/ 0 h 914400"/>
              <a:gd name="T8" fmla="*/ 0 60000 65536"/>
              <a:gd name="T9" fmla="*/ 0 60000 65536"/>
              <a:gd name="T10" fmla="*/ 0 60000 65536"/>
              <a:gd name="T11" fmla="*/ 0 60000 65536"/>
              <a:gd name="T12" fmla="*/ 0 w 368300"/>
              <a:gd name="T13" fmla="*/ 0 h 914400"/>
              <a:gd name="T14" fmla="*/ 368300 w 368300"/>
              <a:gd name="T15" fmla="*/ 914400 h 914400"/>
            </a:gdLst>
            <a:ahLst/>
            <a:cxnLst>
              <a:cxn ang="T8">
                <a:pos x="T0" y="T1"/>
              </a:cxn>
              <a:cxn ang="T9">
                <a:pos x="T2" y="T3"/>
              </a:cxn>
              <a:cxn ang="T10">
                <a:pos x="T4" y="T5"/>
              </a:cxn>
              <a:cxn ang="T11">
                <a:pos x="T6" y="T7"/>
              </a:cxn>
            </a:cxnLst>
            <a:rect l="T12" t="T13" r="T14" b="T15"/>
            <a:pathLst>
              <a:path w="368300" h="914400">
                <a:moveTo>
                  <a:pt x="368300" y="914400"/>
                </a:moveTo>
                <a:cubicBezTo>
                  <a:pt x="366183" y="795866"/>
                  <a:pt x="364067" y="677333"/>
                  <a:pt x="342900" y="571500"/>
                </a:cubicBezTo>
                <a:cubicBezTo>
                  <a:pt x="321733" y="465667"/>
                  <a:pt x="298450" y="374650"/>
                  <a:pt x="241300" y="279400"/>
                </a:cubicBezTo>
                <a:cubicBezTo>
                  <a:pt x="184150" y="184150"/>
                  <a:pt x="0" y="0"/>
                  <a:pt x="0" y="0"/>
                </a:cubicBezTo>
              </a:path>
            </a:pathLst>
          </a:custGeom>
          <a:noFill/>
          <a:ln w="38100">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Chalkboard"/>
              <a:cs typeface="Chalkboard"/>
            </a:endParaRPr>
          </a:p>
        </p:txBody>
      </p:sp>
      <p:sp>
        <p:nvSpPr>
          <p:cNvPr id="9" name="Freeform 8"/>
          <p:cNvSpPr>
            <a:spLocks noChangeArrowheads="1"/>
          </p:cNvSpPr>
          <p:nvPr/>
        </p:nvSpPr>
        <p:spPr bwMode="auto">
          <a:xfrm flipH="1">
            <a:off x="2705100" y="-723900"/>
            <a:ext cx="1181100" cy="2209800"/>
          </a:xfrm>
          <a:custGeom>
            <a:avLst/>
            <a:gdLst>
              <a:gd name="T0" fmla="*/ 1181100 w 368300"/>
              <a:gd name="T1" fmla="*/ 2209800 h 914400"/>
              <a:gd name="T2" fmla="*/ 1099645 w 368300"/>
              <a:gd name="T3" fmla="*/ 1381125 h 914400"/>
              <a:gd name="T4" fmla="*/ 773824 w 368300"/>
              <a:gd name="T5" fmla="*/ 675217 h 914400"/>
              <a:gd name="T6" fmla="*/ 0 w 368300"/>
              <a:gd name="T7" fmla="*/ 0 h 914400"/>
              <a:gd name="T8" fmla="*/ 0 60000 65536"/>
              <a:gd name="T9" fmla="*/ 0 60000 65536"/>
              <a:gd name="T10" fmla="*/ 0 60000 65536"/>
              <a:gd name="T11" fmla="*/ 0 60000 65536"/>
              <a:gd name="T12" fmla="*/ 0 w 368300"/>
              <a:gd name="T13" fmla="*/ 0 h 914400"/>
              <a:gd name="T14" fmla="*/ 368300 w 368300"/>
              <a:gd name="T15" fmla="*/ 914400 h 914400"/>
            </a:gdLst>
            <a:ahLst/>
            <a:cxnLst>
              <a:cxn ang="T8">
                <a:pos x="T0" y="T1"/>
              </a:cxn>
              <a:cxn ang="T9">
                <a:pos x="T2" y="T3"/>
              </a:cxn>
              <a:cxn ang="T10">
                <a:pos x="T4" y="T5"/>
              </a:cxn>
              <a:cxn ang="T11">
                <a:pos x="T6" y="T7"/>
              </a:cxn>
            </a:cxnLst>
            <a:rect l="T12" t="T13" r="T14" b="T15"/>
            <a:pathLst>
              <a:path w="368300" h="914400">
                <a:moveTo>
                  <a:pt x="368300" y="914400"/>
                </a:moveTo>
                <a:cubicBezTo>
                  <a:pt x="366183" y="795866"/>
                  <a:pt x="364067" y="677333"/>
                  <a:pt x="342900" y="571500"/>
                </a:cubicBezTo>
                <a:cubicBezTo>
                  <a:pt x="321733" y="465667"/>
                  <a:pt x="298450" y="374650"/>
                  <a:pt x="241300" y="279400"/>
                </a:cubicBezTo>
                <a:cubicBezTo>
                  <a:pt x="184150" y="184150"/>
                  <a:pt x="0" y="0"/>
                  <a:pt x="0" y="0"/>
                </a:cubicBezTo>
              </a:path>
            </a:pathLst>
          </a:custGeom>
          <a:noFill/>
          <a:ln w="38100">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Chalkboard"/>
              <a:cs typeface="Chalkboard"/>
            </a:endParaRPr>
          </a:p>
        </p:txBody>
      </p:sp>
      <p:sp>
        <p:nvSpPr>
          <p:cNvPr id="10" name="Freeform 9"/>
          <p:cNvSpPr>
            <a:spLocks noChangeArrowheads="1"/>
          </p:cNvSpPr>
          <p:nvPr/>
        </p:nvSpPr>
        <p:spPr bwMode="auto">
          <a:xfrm>
            <a:off x="2070100" y="254000"/>
            <a:ext cx="533400" cy="1219200"/>
          </a:xfrm>
          <a:custGeom>
            <a:avLst/>
            <a:gdLst>
              <a:gd name="T0" fmla="*/ 533400 w 368300"/>
              <a:gd name="T1" fmla="*/ 1219200 h 914400"/>
              <a:gd name="T2" fmla="*/ 496614 w 368300"/>
              <a:gd name="T3" fmla="*/ 762000 h 914400"/>
              <a:gd name="T4" fmla="*/ 349469 w 368300"/>
              <a:gd name="T5" fmla="*/ 372533 h 914400"/>
              <a:gd name="T6" fmla="*/ 0 w 368300"/>
              <a:gd name="T7" fmla="*/ 0 h 914400"/>
              <a:gd name="T8" fmla="*/ 0 60000 65536"/>
              <a:gd name="T9" fmla="*/ 0 60000 65536"/>
              <a:gd name="T10" fmla="*/ 0 60000 65536"/>
              <a:gd name="T11" fmla="*/ 0 60000 65536"/>
              <a:gd name="T12" fmla="*/ 0 w 368300"/>
              <a:gd name="T13" fmla="*/ 0 h 914400"/>
              <a:gd name="T14" fmla="*/ 368300 w 368300"/>
              <a:gd name="T15" fmla="*/ 914400 h 914400"/>
            </a:gdLst>
            <a:ahLst/>
            <a:cxnLst>
              <a:cxn ang="T8">
                <a:pos x="T0" y="T1"/>
              </a:cxn>
              <a:cxn ang="T9">
                <a:pos x="T2" y="T3"/>
              </a:cxn>
              <a:cxn ang="T10">
                <a:pos x="T4" y="T5"/>
              </a:cxn>
              <a:cxn ang="T11">
                <a:pos x="T6" y="T7"/>
              </a:cxn>
            </a:cxnLst>
            <a:rect l="T12" t="T13" r="T14" b="T15"/>
            <a:pathLst>
              <a:path w="368300" h="914400">
                <a:moveTo>
                  <a:pt x="368300" y="914400"/>
                </a:moveTo>
                <a:cubicBezTo>
                  <a:pt x="366183" y="795866"/>
                  <a:pt x="364067" y="677333"/>
                  <a:pt x="342900" y="571500"/>
                </a:cubicBezTo>
                <a:cubicBezTo>
                  <a:pt x="321733" y="465667"/>
                  <a:pt x="298450" y="374650"/>
                  <a:pt x="241300" y="279400"/>
                </a:cubicBezTo>
                <a:cubicBezTo>
                  <a:pt x="184150" y="184150"/>
                  <a:pt x="0" y="0"/>
                  <a:pt x="0" y="0"/>
                </a:cubicBezTo>
              </a:path>
            </a:pathLst>
          </a:custGeom>
          <a:noFill/>
          <a:ln w="38100">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Chalkboard"/>
              <a:cs typeface="Chalkboard"/>
            </a:endParaRPr>
          </a:p>
        </p:txBody>
      </p:sp>
    </p:spTree>
    <p:extLst>
      <p:ext uri="{BB962C8B-B14F-4D97-AF65-F5344CB8AC3E}">
        <p14:creationId xmlns:p14="http://schemas.microsoft.com/office/powerpoint/2010/main" val="20404221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ollaps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118"/>
            <a:ext cx="4457700" cy="6858000"/>
          </a:xfrm>
          <a:prstGeom prst="rect">
            <a:avLst/>
          </a:prstGeom>
          <a:noFill/>
          <a:ln w="9525">
            <a:solidFill>
              <a:srgbClr val="BBE0E3"/>
            </a:solidFill>
            <a:miter lim="800000"/>
            <a:headEnd/>
            <a:tailEnd/>
          </a:ln>
          <a:extLst>
            <a:ext uri="{909E8E84-426E-40dd-AFC4-6F175D3DCCD1}">
              <a14:hiddenFill xmlns:a14="http://schemas.microsoft.com/office/drawing/2010/main">
                <a:solidFill>
                  <a:srgbClr val="FFFFFF"/>
                </a:solidFill>
              </a14:hiddenFill>
            </a:ext>
          </a:extLst>
        </p:spPr>
      </p:pic>
      <p:sp>
        <p:nvSpPr>
          <p:cNvPr id="75780" name="TextBox 5"/>
          <p:cNvSpPr txBox="1">
            <a:spLocks noChangeArrowheads="1"/>
          </p:cNvSpPr>
          <p:nvPr/>
        </p:nvSpPr>
        <p:spPr bwMode="auto">
          <a:xfrm>
            <a:off x="5232400" y="159603"/>
            <a:ext cx="2502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smtClean="0">
                <a:solidFill>
                  <a:schemeClr val="tx2"/>
                </a:solidFill>
                <a:latin typeface="Chalkboard"/>
                <a:cs typeface="Chalkboard"/>
              </a:rPr>
              <a:t>Infinite redshifts</a:t>
            </a:r>
          </a:p>
        </p:txBody>
      </p:sp>
      <p:pic>
        <p:nvPicPr>
          <p:cNvPr id="2" name="Picture 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6924" y="990600"/>
            <a:ext cx="1540476" cy="323850"/>
          </a:xfrm>
          <a:prstGeom prst="rect">
            <a:avLst/>
          </a:prstGeom>
        </p:spPr>
      </p:pic>
      <p:pic>
        <p:nvPicPr>
          <p:cNvPr id="3" name="Picture 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500" y="3849152"/>
            <a:ext cx="330200" cy="201789"/>
          </a:xfrm>
          <a:prstGeom prst="rect">
            <a:avLst/>
          </a:prstGeom>
        </p:spPr>
      </p:pic>
      <p:cxnSp>
        <p:nvCxnSpPr>
          <p:cNvPr id="5" name="Straight Connector 4"/>
          <p:cNvCxnSpPr/>
          <p:nvPr/>
        </p:nvCxnSpPr>
        <p:spPr>
          <a:xfrm flipV="1">
            <a:off x="3429000" y="1346200"/>
            <a:ext cx="571500" cy="673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3479800" y="1498600"/>
            <a:ext cx="571500" cy="673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3429000" y="736600"/>
            <a:ext cx="571500" cy="673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3429000" y="63500"/>
            <a:ext cx="571500" cy="673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3429000" y="1130300"/>
            <a:ext cx="571500" cy="67310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690870" y="698212"/>
            <a:ext cx="4515227" cy="3877985"/>
          </a:xfrm>
          <a:prstGeom prst="rect">
            <a:avLst/>
          </a:prstGeom>
          <a:noFill/>
        </p:spPr>
        <p:txBody>
          <a:bodyPr wrap="none" rtlCol="0">
            <a:spAutoFit/>
          </a:bodyPr>
          <a:lstStyle/>
          <a:p>
            <a:r>
              <a:rPr lang="en-US" dirty="0" smtClean="0">
                <a:solidFill>
                  <a:schemeClr val="tx2">
                    <a:lumMod val="60000"/>
                    <a:lumOff val="40000"/>
                  </a:schemeClr>
                </a:solidFill>
                <a:latin typeface="Chalkboard SE Regular"/>
                <a:cs typeface="Chalkboard SE Regular"/>
              </a:rPr>
              <a:t>The ancestors of the Hawking radiation</a:t>
            </a:r>
          </a:p>
          <a:p>
            <a:r>
              <a:rPr lang="en-US" dirty="0" smtClean="0">
                <a:solidFill>
                  <a:schemeClr val="tx2">
                    <a:lumMod val="60000"/>
                    <a:lumOff val="40000"/>
                  </a:schemeClr>
                </a:solidFill>
                <a:latin typeface="Chalkboard SE Regular"/>
                <a:cs typeface="Chalkboard SE Regular"/>
              </a:rPr>
              <a:t>have exponentially growing frequency,</a:t>
            </a:r>
          </a:p>
          <a:p>
            <a:endParaRPr lang="en-US" sz="1600" dirty="0">
              <a:solidFill>
                <a:schemeClr val="tx2">
                  <a:lumMod val="60000"/>
                  <a:lumOff val="40000"/>
                </a:schemeClr>
              </a:solidFill>
              <a:latin typeface="Chalkboard SE Regular"/>
              <a:cs typeface="Chalkboard SE Regular"/>
            </a:endParaRPr>
          </a:p>
          <a:p>
            <a:endParaRPr lang="en-US" sz="1600" dirty="0" smtClean="0">
              <a:solidFill>
                <a:schemeClr val="tx2">
                  <a:lumMod val="60000"/>
                  <a:lumOff val="40000"/>
                </a:schemeClr>
              </a:solidFill>
              <a:latin typeface="Chalkboard SE Regular"/>
              <a:cs typeface="Chalkboard SE Regular"/>
            </a:endParaRPr>
          </a:p>
          <a:p>
            <a:endParaRPr lang="en-US" sz="1600" dirty="0" smtClean="0">
              <a:solidFill>
                <a:schemeClr val="tx2">
                  <a:lumMod val="60000"/>
                  <a:lumOff val="40000"/>
                </a:schemeClr>
              </a:solidFill>
              <a:latin typeface="Chalkboard SE Regular"/>
              <a:cs typeface="Chalkboard SE Regular"/>
            </a:endParaRPr>
          </a:p>
          <a:p>
            <a:endParaRPr lang="en-US" sz="1600" dirty="0" smtClean="0">
              <a:solidFill>
                <a:schemeClr val="tx2">
                  <a:lumMod val="60000"/>
                  <a:lumOff val="40000"/>
                </a:schemeClr>
              </a:solidFill>
              <a:latin typeface="Chalkboard SE Regular"/>
              <a:cs typeface="Chalkboard SE Regular"/>
            </a:endParaRPr>
          </a:p>
          <a:p>
            <a:r>
              <a:rPr lang="en-US" dirty="0" smtClean="0">
                <a:solidFill>
                  <a:schemeClr val="tx2">
                    <a:lumMod val="60000"/>
                    <a:lumOff val="40000"/>
                  </a:schemeClr>
                </a:solidFill>
                <a:latin typeface="Chalkboard SE Regular"/>
                <a:cs typeface="Chalkboard SE Regular"/>
              </a:rPr>
              <a:t>For a solar mass black hole, a </a:t>
            </a:r>
            <a:r>
              <a:rPr lang="en-US" dirty="0" err="1" smtClean="0">
                <a:solidFill>
                  <a:schemeClr val="tx2">
                    <a:lumMod val="60000"/>
                    <a:lumOff val="40000"/>
                  </a:schemeClr>
                </a:solidFill>
                <a:latin typeface="Chalkboard SE Regular"/>
                <a:cs typeface="Chalkboard SE Regular"/>
              </a:rPr>
              <a:t>blueshift</a:t>
            </a:r>
            <a:r>
              <a:rPr lang="en-US" dirty="0" smtClean="0">
                <a:solidFill>
                  <a:schemeClr val="tx2">
                    <a:lumMod val="60000"/>
                    <a:lumOff val="40000"/>
                  </a:schemeClr>
                </a:solidFill>
                <a:latin typeface="Chalkboard SE Regular"/>
                <a:cs typeface="Chalkboard SE Regular"/>
              </a:rPr>
              <a:t> </a:t>
            </a:r>
          </a:p>
          <a:p>
            <a:r>
              <a:rPr lang="en-US" dirty="0" smtClean="0">
                <a:solidFill>
                  <a:schemeClr val="tx2">
                    <a:lumMod val="60000"/>
                    <a:lumOff val="40000"/>
                  </a:schemeClr>
                </a:solidFill>
                <a:latin typeface="Chalkboard SE Regular"/>
                <a:cs typeface="Chalkboard SE Regular"/>
              </a:rPr>
              <a:t>of e</a:t>
            </a:r>
            <a:r>
              <a:rPr lang="en-US" baseline="30000" dirty="0" smtClean="0">
                <a:solidFill>
                  <a:schemeClr val="tx2">
                    <a:lumMod val="60000"/>
                    <a:lumOff val="40000"/>
                  </a:schemeClr>
                </a:solidFill>
                <a:latin typeface="Chalkboard SE Regular"/>
                <a:cs typeface="Chalkboard SE Regular"/>
              </a:rPr>
              <a:t>100,000 </a:t>
            </a:r>
            <a:r>
              <a:rPr lang="en-US" dirty="0" smtClean="0">
                <a:solidFill>
                  <a:schemeClr val="tx2">
                    <a:lumMod val="60000"/>
                    <a:lumOff val="40000"/>
                  </a:schemeClr>
                </a:solidFill>
                <a:latin typeface="Chalkboard SE Regular"/>
                <a:cs typeface="Chalkboard SE Regular"/>
              </a:rPr>
              <a:t>after only 2 seconds.</a:t>
            </a:r>
          </a:p>
          <a:p>
            <a:endParaRPr lang="en-US" baseline="30000" dirty="0">
              <a:solidFill>
                <a:schemeClr val="tx2">
                  <a:lumMod val="60000"/>
                  <a:lumOff val="40000"/>
                </a:schemeClr>
              </a:solidFill>
              <a:latin typeface="Chalkboard SE Regular"/>
              <a:cs typeface="Chalkboard SE Regular"/>
            </a:endParaRPr>
          </a:p>
          <a:p>
            <a:r>
              <a:rPr lang="en-US" dirty="0" smtClean="0">
                <a:solidFill>
                  <a:srgbClr val="FF0000"/>
                </a:solidFill>
                <a:latin typeface="Chalkboard SE Regular"/>
                <a:cs typeface="Chalkboard SE Regular"/>
              </a:rPr>
              <a:t>Is this an absurd extrapolation</a:t>
            </a:r>
            <a:r>
              <a:rPr lang="en-US" dirty="0">
                <a:solidFill>
                  <a:srgbClr val="FF0000"/>
                </a:solidFill>
                <a:latin typeface="Chalkboard SE Regular"/>
                <a:cs typeface="Chalkboard SE Regular"/>
              </a:rPr>
              <a:t>?</a:t>
            </a:r>
            <a:endParaRPr lang="en-US" dirty="0" smtClean="0">
              <a:solidFill>
                <a:srgbClr val="FF0000"/>
              </a:solidFill>
              <a:latin typeface="Chalkboard SE Regular"/>
              <a:cs typeface="Chalkboard SE Regular"/>
            </a:endParaRPr>
          </a:p>
          <a:p>
            <a:endParaRPr lang="en-US" sz="1600" dirty="0">
              <a:solidFill>
                <a:srgbClr val="FF0000"/>
              </a:solidFill>
              <a:latin typeface="Chalkboard SE Regular"/>
              <a:cs typeface="Chalkboard SE Regular"/>
            </a:endParaRPr>
          </a:p>
          <a:p>
            <a:r>
              <a:rPr lang="en-US" sz="1600" dirty="0" smtClean="0">
                <a:solidFill>
                  <a:schemeClr val="tx2">
                    <a:lumMod val="60000"/>
                    <a:lumOff val="40000"/>
                  </a:schemeClr>
                </a:solidFill>
                <a:latin typeface="Chalkboard SE Regular"/>
                <a:cs typeface="Chalkboard SE Regular"/>
              </a:rPr>
              <a:t>1) Must we believe in this to believe in</a:t>
            </a:r>
          </a:p>
          <a:p>
            <a:r>
              <a:rPr lang="en-US" sz="1600" dirty="0">
                <a:solidFill>
                  <a:schemeClr val="tx2">
                    <a:lumMod val="60000"/>
                    <a:lumOff val="40000"/>
                  </a:schemeClr>
                </a:solidFill>
                <a:latin typeface="Chalkboard SE Regular"/>
                <a:cs typeface="Chalkboard SE Regular"/>
              </a:rPr>
              <a:t> </a:t>
            </a:r>
            <a:r>
              <a:rPr lang="en-US" sz="1600" dirty="0" smtClean="0">
                <a:solidFill>
                  <a:schemeClr val="tx2">
                    <a:lumMod val="60000"/>
                    <a:lumOff val="40000"/>
                  </a:schemeClr>
                </a:solidFill>
                <a:latin typeface="Chalkboard SE Regular"/>
                <a:cs typeface="Chalkboard SE Regular"/>
              </a:rPr>
              <a:t>  the Hawking effect?</a:t>
            </a:r>
          </a:p>
          <a:p>
            <a:endParaRPr lang="en-US" sz="1600" dirty="0">
              <a:solidFill>
                <a:schemeClr val="tx2">
                  <a:lumMod val="60000"/>
                  <a:lumOff val="40000"/>
                </a:schemeClr>
              </a:solidFill>
              <a:latin typeface="Chalkboard SE Regular"/>
              <a:cs typeface="Chalkboard SE Regular"/>
            </a:endParaRPr>
          </a:p>
          <a:p>
            <a:r>
              <a:rPr lang="en-US" sz="1600" dirty="0" smtClean="0">
                <a:solidFill>
                  <a:schemeClr val="tx2">
                    <a:lumMod val="60000"/>
                    <a:lumOff val="40000"/>
                  </a:schemeClr>
                </a:solidFill>
                <a:latin typeface="Chalkboard SE Regular"/>
                <a:cs typeface="Chalkboard SE Regular"/>
              </a:rPr>
              <a:t>2) Do outgoing modes really arise in this way?</a:t>
            </a:r>
          </a:p>
        </p:txBody>
      </p:sp>
      <p:pic>
        <p:nvPicPr>
          <p:cNvPr id="9" name="Picture 8"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53242" y="1524943"/>
            <a:ext cx="1919386" cy="405813"/>
          </a:xfrm>
          <a:prstGeom prst="rect">
            <a:avLst/>
          </a:prstGeom>
        </p:spPr>
      </p:pic>
      <p:sp>
        <p:nvSpPr>
          <p:cNvPr id="16" name="Freeform 15"/>
          <p:cNvSpPr>
            <a:spLocks noChangeArrowheads="1"/>
          </p:cNvSpPr>
          <p:nvPr/>
        </p:nvSpPr>
        <p:spPr bwMode="auto">
          <a:xfrm flipH="1">
            <a:off x="2676722" y="304800"/>
            <a:ext cx="1181100" cy="2209800"/>
          </a:xfrm>
          <a:custGeom>
            <a:avLst/>
            <a:gdLst>
              <a:gd name="T0" fmla="*/ 1181100 w 368300"/>
              <a:gd name="T1" fmla="*/ 2209800 h 914400"/>
              <a:gd name="T2" fmla="*/ 1099645 w 368300"/>
              <a:gd name="T3" fmla="*/ 1381125 h 914400"/>
              <a:gd name="T4" fmla="*/ 773824 w 368300"/>
              <a:gd name="T5" fmla="*/ 675217 h 914400"/>
              <a:gd name="T6" fmla="*/ 0 w 368300"/>
              <a:gd name="T7" fmla="*/ 0 h 914400"/>
              <a:gd name="T8" fmla="*/ 0 60000 65536"/>
              <a:gd name="T9" fmla="*/ 0 60000 65536"/>
              <a:gd name="T10" fmla="*/ 0 60000 65536"/>
              <a:gd name="T11" fmla="*/ 0 60000 65536"/>
              <a:gd name="T12" fmla="*/ 0 w 368300"/>
              <a:gd name="T13" fmla="*/ 0 h 914400"/>
              <a:gd name="T14" fmla="*/ 368300 w 368300"/>
              <a:gd name="T15" fmla="*/ 914400 h 914400"/>
            </a:gdLst>
            <a:ahLst/>
            <a:cxnLst>
              <a:cxn ang="T8">
                <a:pos x="T0" y="T1"/>
              </a:cxn>
              <a:cxn ang="T9">
                <a:pos x="T2" y="T3"/>
              </a:cxn>
              <a:cxn ang="T10">
                <a:pos x="T4" y="T5"/>
              </a:cxn>
              <a:cxn ang="T11">
                <a:pos x="T6" y="T7"/>
              </a:cxn>
            </a:cxnLst>
            <a:rect l="T12" t="T13" r="T14" b="T15"/>
            <a:pathLst>
              <a:path w="368300" h="914400">
                <a:moveTo>
                  <a:pt x="368300" y="914400"/>
                </a:moveTo>
                <a:cubicBezTo>
                  <a:pt x="366183" y="795866"/>
                  <a:pt x="364067" y="677333"/>
                  <a:pt x="342900" y="571500"/>
                </a:cubicBezTo>
                <a:cubicBezTo>
                  <a:pt x="321733" y="465667"/>
                  <a:pt x="298450" y="374650"/>
                  <a:pt x="241300" y="279400"/>
                </a:cubicBezTo>
                <a:cubicBezTo>
                  <a:pt x="184150" y="184150"/>
                  <a:pt x="0" y="0"/>
                  <a:pt x="0" y="0"/>
                </a:cubicBezTo>
              </a:path>
            </a:pathLst>
          </a:custGeom>
          <a:noFill/>
          <a:ln w="38100">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Chalkboard"/>
              <a:cs typeface="Chalkboard"/>
            </a:endParaRPr>
          </a:p>
        </p:txBody>
      </p:sp>
      <p:sp>
        <p:nvSpPr>
          <p:cNvPr id="17" name="Freeform 16"/>
          <p:cNvSpPr>
            <a:spLocks noChangeArrowheads="1"/>
          </p:cNvSpPr>
          <p:nvPr/>
        </p:nvSpPr>
        <p:spPr bwMode="auto">
          <a:xfrm flipH="1">
            <a:off x="2688020" y="-718800"/>
            <a:ext cx="1181100" cy="2209800"/>
          </a:xfrm>
          <a:custGeom>
            <a:avLst/>
            <a:gdLst>
              <a:gd name="T0" fmla="*/ 1181100 w 368300"/>
              <a:gd name="T1" fmla="*/ 2209800 h 914400"/>
              <a:gd name="T2" fmla="*/ 1099645 w 368300"/>
              <a:gd name="T3" fmla="*/ 1381125 h 914400"/>
              <a:gd name="T4" fmla="*/ 773824 w 368300"/>
              <a:gd name="T5" fmla="*/ 675217 h 914400"/>
              <a:gd name="T6" fmla="*/ 0 w 368300"/>
              <a:gd name="T7" fmla="*/ 0 h 914400"/>
              <a:gd name="T8" fmla="*/ 0 60000 65536"/>
              <a:gd name="T9" fmla="*/ 0 60000 65536"/>
              <a:gd name="T10" fmla="*/ 0 60000 65536"/>
              <a:gd name="T11" fmla="*/ 0 60000 65536"/>
              <a:gd name="T12" fmla="*/ 0 w 368300"/>
              <a:gd name="T13" fmla="*/ 0 h 914400"/>
              <a:gd name="T14" fmla="*/ 368300 w 368300"/>
              <a:gd name="T15" fmla="*/ 914400 h 914400"/>
            </a:gdLst>
            <a:ahLst/>
            <a:cxnLst>
              <a:cxn ang="T8">
                <a:pos x="T0" y="T1"/>
              </a:cxn>
              <a:cxn ang="T9">
                <a:pos x="T2" y="T3"/>
              </a:cxn>
              <a:cxn ang="T10">
                <a:pos x="T4" y="T5"/>
              </a:cxn>
              <a:cxn ang="T11">
                <a:pos x="T6" y="T7"/>
              </a:cxn>
            </a:cxnLst>
            <a:rect l="T12" t="T13" r="T14" b="T15"/>
            <a:pathLst>
              <a:path w="368300" h="914400">
                <a:moveTo>
                  <a:pt x="368300" y="914400"/>
                </a:moveTo>
                <a:cubicBezTo>
                  <a:pt x="366183" y="795866"/>
                  <a:pt x="364067" y="677333"/>
                  <a:pt x="342900" y="571500"/>
                </a:cubicBezTo>
                <a:cubicBezTo>
                  <a:pt x="321733" y="465667"/>
                  <a:pt x="298450" y="374650"/>
                  <a:pt x="241300" y="279400"/>
                </a:cubicBezTo>
                <a:cubicBezTo>
                  <a:pt x="184150" y="184150"/>
                  <a:pt x="0" y="0"/>
                  <a:pt x="0" y="0"/>
                </a:cubicBezTo>
              </a:path>
            </a:pathLst>
          </a:custGeom>
          <a:noFill/>
          <a:ln w="38100">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Chalkboard"/>
              <a:cs typeface="Chalkboard"/>
            </a:endParaRPr>
          </a:p>
        </p:txBody>
      </p:sp>
      <p:sp>
        <p:nvSpPr>
          <p:cNvPr id="18" name="Freeform 17"/>
          <p:cNvSpPr>
            <a:spLocks noChangeArrowheads="1"/>
          </p:cNvSpPr>
          <p:nvPr/>
        </p:nvSpPr>
        <p:spPr bwMode="auto">
          <a:xfrm>
            <a:off x="2085778" y="269680"/>
            <a:ext cx="533400" cy="1219200"/>
          </a:xfrm>
          <a:custGeom>
            <a:avLst/>
            <a:gdLst>
              <a:gd name="T0" fmla="*/ 533400 w 368300"/>
              <a:gd name="T1" fmla="*/ 1219200 h 914400"/>
              <a:gd name="T2" fmla="*/ 496614 w 368300"/>
              <a:gd name="T3" fmla="*/ 762000 h 914400"/>
              <a:gd name="T4" fmla="*/ 349469 w 368300"/>
              <a:gd name="T5" fmla="*/ 372533 h 914400"/>
              <a:gd name="T6" fmla="*/ 0 w 368300"/>
              <a:gd name="T7" fmla="*/ 0 h 914400"/>
              <a:gd name="T8" fmla="*/ 0 60000 65536"/>
              <a:gd name="T9" fmla="*/ 0 60000 65536"/>
              <a:gd name="T10" fmla="*/ 0 60000 65536"/>
              <a:gd name="T11" fmla="*/ 0 60000 65536"/>
              <a:gd name="T12" fmla="*/ 0 w 368300"/>
              <a:gd name="T13" fmla="*/ 0 h 914400"/>
              <a:gd name="T14" fmla="*/ 368300 w 368300"/>
              <a:gd name="T15" fmla="*/ 914400 h 914400"/>
            </a:gdLst>
            <a:ahLst/>
            <a:cxnLst>
              <a:cxn ang="T8">
                <a:pos x="T0" y="T1"/>
              </a:cxn>
              <a:cxn ang="T9">
                <a:pos x="T2" y="T3"/>
              </a:cxn>
              <a:cxn ang="T10">
                <a:pos x="T4" y="T5"/>
              </a:cxn>
              <a:cxn ang="T11">
                <a:pos x="T6" y="T7"/>
              </a:cxn>
            </a:cxnLst>
            <a:rect l="T12" t="T13" r="T14" b="T15"/>
            <a:pathLst>
              <a:path w="368300" h="914400">
                <a:moveTo>
                  <a:pt x="368300" y="914400"/>
                </a:moveTo>
                <a:cubicBezTo>
                  <a:pt x="366183" y="795866"/>
                  <a:pt x="364067" y="677333"/>
                  <a:pt x="342900" y="571500"/>
                </a:cubicBezTo>
                <a:cubicBezTo>
                  <a:pt x="321733" y="465667"/>
                  <a:pt x="298450" y="374650"/>
                  <a:pt x="241300" y="279400"/>
                </a:cubicBezTo>
                <a:cubicBezTo>
                  <a:pt x="184150" y="184150"/>
                  <a:pt x="0" y="0"/>
                  <a:pt x="0" y="0"/>
                </a:cubicBezTo>
              </a:path>
            </a:pathLst>
          </a:custGeom>
          <a:noFill/>
          <a:ln w="38100">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Chalkboard"/>
              <a:cs typeface="Chalkboard"/>
            </a:endParaRPr>
          </a:p>
        </p:txBody>
      </p:sp>
      <p:sp>
        <p:nvSpPr>
          <p:cNvPr id="19" name="Freeform 18"/>
          <p:cNvSpPr>
            <a:spLocks noChangeArrowheads="1"/>
          </p:cNvSpPr>
          <p:nvPr/>
        </p:nvSpPr>
        <p:spPr bwMode="auto">
          <a:xfrm>
            <a:off x="2081398" y="1300160"/>
            <a:ext cx="533400" cy="1219200"/>
          </a:xfrm>
          <a:custGeom>
            <a:avLst/>
            <a:gdLst>
              <a:gd name="T0" fmla="*/ 533400 w 368300"/>
              <a:gd name="T1" fmla="*/ 1219200 h 914400"/>
              <a:gd name="T2" fmla="*/ 496614 w 368300"/>
              <a:gd name="T3" fmla="*/ 762000 h 914400"/>
              <a:gd name="T4" fmla="*/ 349469 w 368300"/>
              <a:gd name="T5" fmla="*/ 372533 h 914400"/>
              <a:gd name="T6" fmla="*/ 0 w 368300"/>
              <a:gd name="T7" fmla="*/ 0 h 914400"/>
              <a:gd name="T8" fmla="*/ 0 60000 65536"/>
              <a:gd name="T9" fmla="*/ 0 60000 65536"/>
              <a:gd name="T10" fmla="*/ 0 60000 65536"/>
              <a:gd name="T11" fmla="*/ 0 60000 65536"/>
              <a:gd name="T12" fmla="*/ 0 w 368300"/>
              <a:gd name="T13" fmla="*/ 0 h 914400"/>
              <a:gd name="T14" fmla="*/ 368300 w 368300"/>
              <a:gd name="T15" fmla="*/ 914400 h 914400"/>
            </a:gdLst>
            <a:ahLst/>
            <a:cxnLst>
              <a:cxn ang="T8">
                <a:pos x="T0" y="T1"/>
              </a:cxn>
              <a:cxn ang="T9">
                <a:pos x="T2" y="T3"/>
              </a:cxn>
              <a:cxn ang="T10">
                <a:pos x="T4" y="T5"/>
              </a:cxn>
              <a:cxn ang="T11">
                <a:pos x="T6" y="T7"/>
              </a:cxn>
            </a:cxnLst>
            <a:rect l="T12" t="T13" r="T14" b="T15"/>
            <a:pathLst>
              <a:path w="368300" h="914400">
                <a:moveTo>
                  <a:pt x="368300" y="914400"/>
                </a:moveTo>
                <a:cubicBezTo>
                  <a:pt x="366183" y="795866"/>
                  <a:pt x="364067" y="677333"/>
                  <a:pt x="342900" y="571500"/>
                </a:cubicBezTo>
                <a:cubicBezTo>
                  <a:pt x="321733" y="465667"/>
                  <a:pt x="298450" y="374650"/>
                  <a:pt x="241300" y="279400"/>
                </a:cubicBezTo>
                <a:cubicBezTo>
                  <a:pt x="184150" y="184150"/>
                  <a:pt x="0" y="0"/>
                  <a:pt x="0" y="0"/>
                </a:cubicBezTo>
              </a:path>
            </a:pathLst>
          </a:custGeom>
          <a:noFill/>
          <a:ln w="38100">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atin typeface="Chalkboard"/>
              <a:cs typeface="Chalkboard"/>
            </a:endParaRPr>
          </a:p>
        </p:txBody>
      </p:sp>
      <p:sp>
        <p:nvSpPr>
          <p:cNvPr id="6" name="Oval 5"/>
          <p:cNvSpPr/>
          <p:nvPr/>
        </p:nvSpPr>
        <p:spPr>
          <a:xfrm>
            <a:off x="2461396" y="2171700"/>
            <a:ext cx="336370" cy="462525"/>
          </a:xfrm>
          <a:prstGeom prst="ellipse">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482946" y="4804187"/>
            <a:ext cx="5521354" cy="1569660"/>
          </a:xfrm>
          <a:prstGeom prst="rect">
            <a:avLst/>
          </a:prstGeom>
          <a:noFill/>
        </p:spPr>
        <p:txBody>
          <a:bodyPr wrap="square" rtlCol="0">
            <a:spAutoFit/>
          </a:bodyPr>
          <a:lstStyle/>
          <a:p>
            <a:pPr marL="342900" indent="-342900">
              <a:buAutoNum type="arabicParenR"/>
            </a:pPr>
            <a:r>
              <a:rPr lang="en-US" sz="1600" dirty="0" smtClean="0">
                <a:solidFill>
                  <a:srgbClr val="0000FF"/>
                </a:solidFill>
                <a:latin typeface="Chalkboard SE Regular"/>
                <a:cs typeface="Chalkboard SE Regular"/>
              </a:rPr>
              <a:t>NO</a:t>
            </a:r>
            <a:r>
              <a:rPr lang="en-US" sz="1600" dirty="0">
                <a:solidFill>
                  <a:srgbClr val="0000FF"/>
                </a:solidFill>
                <a:latin typeface="Chalkboard SE Regular"/>
                <a:cs typeface="Chalkboard SE Regular"/>
              </a:rPr>
              <a:t>! It suffices to </a:t>
            </a:r>
            <a:r>
              <a:rPr lang="en-US" sz="1600" u="sng" dirty="0">
                <a:solidFill>
                  <a:srgbClr val="0000FF"/>
                </a:solidFill>
                <a:latin typeface="Chalkboard SE Regular"/>
                <a:cs typeface="Chalkboard SE Regular"/>
              </a:rPr>
              <a:t>assume</a:t>
            </a:r>
            <a:r>
              <a:rPr lang="en-US" sz="1600" dirty="0">
                <a:solidFill>
                  <a:srgbClr val="0000FF"/>
                </a:solidFill>
                <a:latin typeface="Chalkboard SE Regular"/>
                <a:cs typeface="Chalkboard SE Regular"/>
              </a:rPr>
              <a:t> that quantum </a:t>
            </a:r>
            <a:r>
              <a:rPr lang="en-US" sz="1600" dirty="0" smtClean="0">
                <a:solidFill>
                  <a:srgbClr val="0000FF"/>
                </a:solidFill>
                <a:latin typeface="Chalkboard SE Regular"/>
                <a:cs typeface="Chalkboard SE Regular"/>
              </a:rPr>
              <a:t>gravity </a:t>
            </a:r>
          </a:p>
          <a:p>
            <a:r>
              <a:rPr lang="en-US" sz="1600" dirty="0">
                <a:solidFill>
                  <a:srgbClr val="0000FF"/>
                </a:solidFill>
                <a:latin typeface="Chalkboard SE Regular"/>
                <a:cs typeface="Chalkboard SE Regular"/>
              </a:rPr>
              <a:t> </a:t>
            </a:r>
            <a:r>
              <a:rPr lang="en-US" sz="1600" dirty="0" smtClean="0">
                <a:solidFill>
                  <a:srgbClr val="0000FF"/>
                </a:solidFill>
                <a:latin typeface="Chalkboard SE Regular"/>
                <a:cs typeface="Chalkboard SE Regular"/>
              </a:rPr>
              <a:t>   adiabatically delivers </a:t>
            </a:r>
            <a:r>
              <a:rPr lang="en-US" sz="1600" dirty="0">
                <a:solidFill>
                  <a:srgbClr val="0000FF"/>
                </a:solidFill>
                <a:latin typeface="Chalkboard SE Regular"/>
                <a:cs typeface="Chalkboard SE Regular"/>
              </a:rPr>
              <a:t>the outgoing </a:t>
            </a:r>
            <a:r>
              <a:rPr lang="en-US" sz="1600" dirty="0" smtClean="0">
                <a:solidFill>
                  <a:srgbClr val="0000FF"/>
                </a:solidFill>
                <a:latin typeface="Chalkboard SE Regular"/>
                <a:cs typeface="Chalkboard SE Regular"/>
              </a:rPr>
              <a:t>free-fall vacuum </a:t>
            </a:r>
          </a:p>
          <a:p>
            <a:r>
              <a:rPr lang="en-US" sz="1600" dirty="0">
                <a:solidFill>
                  <a:srgbClr val="0000FF"/>
                </a:solidFill>
                <a:latin typeface="Chalkboard SE Regular"/>
                <a:cs typeface="Chalkboard SE Regular"/>
              </a:rPr>
              <a:t> </a:t>
            </a:r>
            <a:r>
              <a:rPr lang="en-US" sz="1600" dirty="0" smtClean="0">
                <a:solidFill>
                  <a:srgbClr val="0000FF"/>
                </a:solidFill>
                <a:latin typeface="Chalkboard SE Regular"/>
                <a:cs typeface="Chalkboard SE Regular"/>
              </a:rPr>
              <a:t>   at </a:t>
            </a:r>
            <a:r>
              <a:rPr lang="en-US" sz="1600" dirty="0">
                <a:solidFill>
                  <a:srgbClr val="0000FF"/>
                </a:solidFill>
                <a:latin typeface="Chalkboard SE Regular"/>
                <a:cs typeface="Chalkboard SE Regular"/>
              </a:rPr>
              <a:t>length scales l </a:t>
            </a:r>
            <a:r>
              <a:rPr lang="en-US" sz="1600" dirty="0" smtClean="0">
                <a:solidFill>
                  <a:srgbClr val="0000FF"/>
                </a:solidFill>
                <a:latin typeface="Chalkboard SE Regular"/>
                <a:cs typeface="Chalkboard SE Regular"/>
              </a:rPr>
              <a:t>with L</a:t>
            </a:r>
            <a:r>
              <a:rPr lang="en-US" sz="1600" baseline="-25000" dirty="0" smtClean="0">
                <a:solidFill>
                  <a:srgbClr val="0000FF"/>
                </a:solidFill>
                <a:latin typeface="Chalkboard SE Regular"/>
                <a:cs typeface="Chalkboard SE Regular"/>
              </a:rPr>
              <a:t>P </a:t>
            </a:r>
            <a:r>
              <a:rPr lang="en-US" sz="1600" dirty="0">
                <a:solidFill>
                  <a:srgbClr val="0000FF"/>
                </a:solidFill>
                <a:latin typeface="Chalkboard SE Regular"/>
                <a:cs typeface="Chalkboard SE Regular"/>
              </a:rPr>
              <a:t>&lt;&lt; l &lt;&lt; R</a:t>
            </a:r>
            <a:r>
              <a:rPr lang="en-US" sz="1600" baseline="-25000" dirty="0">
                <a:solidFill>
                  <a:srgbClr val="0000FF"/>
                </a:solidFill>
                <a:latin typeface="Chalkboard SE Regular"/>
                <a:cs typeface="Chalkboard SE Regular"/>
              </a:rPr>
              <a:t>BH</a:t>
            </a:r>
            <a:r>
              <a:rPr lang="en-US" sz="1600" dirty="0">
                <a:solidFill>
                  <a:srgbClr val="0000FF"/>
                </a:solidFill>
                <a:latin typeface="Chalkboard SE Regular"/>
                <a:cs typeface="Chalkboard SE Regular"/>
              </a:rPr>
              <a:t>.</a:t>
            </a:r>
          </a:p>
          <a:p>
            <a:r>
              <a:rPr lang="en-US" sz="1600" dirty="0">
                <a:solidFill>
                  <a:srgbClr val="0000FF"/>
                </a:solidFill>
                <a:latin typeface="Chalkboard SE Regular"/>
                <a:cs typeface="Chalkboard SE Regular"/>
              </a:rPr>
              <a:t>  </a:t>
            </a:r>
          </a:p>
          <a:p>
            <a:r>
              <a:rPr lang="en-US" sz="1600" dirty="0">
                <a:solidFill>
                  <a:srgbClr val="0000FF"/>
                </a:solidFill>
                <a:latin typeface="Chalkboard SE Regular"/>
                <a:cs typeface="Chalkboard SE Regular"/>
              </a:rPr>
              <a:t>2) </a:t>
            </a:r>
            <a:r>
              <a:rPr lang="en-US" sz="1600" dirty="0" smtClean="0">
                <a:solidFill>
                  <a:srgbClr val="0000FF"/>
                </a:solidFill>
                <a:latin typeface="Chalkboard SE Regular"/>
                <a:cs typeface="Chalkboard SE Regular"/>
              </a:rPr>
              <a:t> Who knows?! It’s hard to see how anything else could </a:t>
            </a:r>
          </a:p>
          <a:p>
            <a:r>
              <a:rPr lang="en-US" sz="1600" dirty="0">
                <a:solidFill>
                  <a:srgbClr val="0000FF"/>
                </a:solidFill>
                <a:latin typeface="Chalkboard SE Regular"/>
                <a:cs typeface="Chalkboard SE Regular"/>
              </a:rPr>
              <a:t> </a:t>
            </a:r>
            <a:r>
              <a:rPr lang="en-US" sz="1600" dirty="0" smtClean="0">
                <a:solidFill>
                  <a:srgbClr val="0000FF"/>
                </a:solidFill>
                <a:latin typeface="Chalkboard SE Regular"/>
                <a:cs typeface="Chalkboard SE Regular"/>
              </a:rPr>
              <a:t>   be Lorentz invariant and local. </a:t>
            </a:r>
            <a:endParaRPr lang="en-US" sz="1600" dirty="0">
              <a:solidFill>
                <a:srgbClr val="0000FF"/>
              </a:solidFill>
              <a:latin typeface="Chalkboard SE Regular"/>
              <a:cs typeface="Chalkboard SE Regular"/>
            </a:endParaRPr>
          </a:p>
        </p:txBody>
      </p:sp>
      <p:sp>
        <p:nvSpPr>
          <p:cNvPr id="22" name="Freeform 21"/>
          <p:cNvSpPr/>
          <p:nvPr/>
        </p:nvSpPr>
        <p:spPr>
          <a:xfrm>
            <a:off x="1041400" y="2548467"/>
            <a:ext cx="1634881" cy="4233333"/>
          </a:xfrm>
          <a:custGeom>
            <a:avLst/>
            <a:gdLst>
              <a:gd name="connsiteX0" fmla="*/ 1634067 w 1634881"/>
              <a:gd name="connsiteY0" fmla="*/ 0 h 4233333"/>
              <a:gd name="connsiteX1" fmla="*/ 1634067 w 1634881"/>
              <a:gd name="connsiteY1" fmla="*/ 643466 h 4233333"/>
              <a:gd name="connsiteX2" fmla="*/ 1625600 w 1634881"/>
              <a:gd name="connsiteY2" fmla="*/ 965200 h 4233333"/>
              <a:gd name="connsiteX3" fmla="*/ 1608667 w 1634881"/>
              <a:gd name="connsiteY3" fmla="*/ 1329266 h 4233333"/>
              <a:gd name="connsiteX4" fmla="*/ 1557867 w 1634881"/>
              <a:gd name="connsiteY4" fmla="*/ 1676400 h 4233333"/>
              <a:gd name="connsiteX5" fmla="*/ 1507067 w 1634881"/>
              <a:gd name="connsiteY5" fmla="*/ 1905000 h 4233333"/>
              <a:gd name="connsiteX6" fmla="*/ 1388533 w 1634881"/>
              <a:gd name="connsiteY6" fmla="*/ 2294466 h 4233333"/>
              <a:gd name="connsiteX7" fmla="*/ 1024467 w 1634881"/>
              <a:gd name="connsiteY7" fmla="*/ 2895600 h 4233333"/>
              <a:gd name="connsiteX8" fmla="*/ 0 w 1634881"/>
              <a:gd name="connsiteY8" fmla="*/ 4233333 h 4233333"/>
              <a:gd name="connsiteX9" fmla="*/ 0 w 1634881"/>
              <a:gd name="connsiteY9" fmla="*/ 4233333 h 423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4881" h="4233333">
                <a:moveTo>
                  <a:pt x="1634067" y="0"/>
                </a:moveTo>
                <a:cubicBezTo>
                  <a:pt x="1634772" y="241299"/>
                  <a:pt x="1635478" y="482599"/>
                  <a:pt x="1634067" y="643466"/>
                </a:cubicBezTo>
                <a:cubicBezTo>
                  <a:pt x="1632656" y="804333"/>
                  <a:pt x="1629833" y="850900"/>
                  <a:pt x="1625600" y="965200"/>
                </a:cubicBezTo>
                <a:cubicBezTo>
                  <a:pt x="1621367" y="1079500"/>
                  <a:pt x="1619956" y="1210733"/>
                  <a:pt x="1608667" y="1329266"/>
                </a:cubicBezTo>
                <a:cubicBezTo>
                  <a:pt x="1597378" y="1447799"/>
                  <a:pt x="1574800" y="1580444"/>
                  <a:pt x="1557867" y="1676400"/>
                </a:cubicBezTo>
                <a:cubicBezTo>
                  <a:pt x="1540934" y="1772356"/>
                  <a:pt x="1535289" y="1801989"/>
                  <a:pt x="1507067" y="1905000"/>
                </a:cubicBezTo>
                <a:cubicBezTo>
                  <a:pt x="1478845" y="2008011"/>
                  <a:pt x="1468966" y="2129366"/>
                  <a:pt x="1388533" y="2294466"/>
                </a:cubicBezTo>
                <a:cubicBezTo>
                  <a:pt x="1308100" y="2459566"/>
                  <a:pt x="1255889" y="2572456"/>
                  <a:pt x="1024467" y="2895600"/>
                </a:cubicBezTo>
                <a:cubicBezTo>
                  <a:pt x="793045" y="3218744"/>
                  <a:pt x="0" y="4233333"/>
                  <a:pt x="0" y="4233333"/>
                </a:cubicBezTo>
                <a:lnTo>
                  <a:pt x="0" y="4233333"/>
                </a:lnTo>
              </a:path>
            </a:pathLst>
          </a:custGeom>
          <a:ln w="38100" cmpd="sng">
            <a:solidFill>
              <a:srgbClr val="FF0000"/>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006013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4612</TotalTime>
  <Words>1539</Words>
  <Application>Microsoft Macintosh PowerPoint</Application>
  <PresentationFormat>On-screen Show (4:3)</PresentationFormat>
  <Paragraphs>224</Paragraphs>
  <Slides>27</Slides>
  <Notes>14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Hawking radiation, infinite redshifts, and black hole analogues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Maryland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Hawking radiation, infnite redshifts, and black hole analogues</dc:title>
  <dc:creator>Ted Jacobson</dc:creator>
  <cp:lastModifiedBy>Ted Jacobson</cp:lastModifiedBy>
  <cp:revision>116</cp:revision>
  <dcterms:created xsi:type="dcterms:W3CDTF">2017-06-28T17:07:18Z</dcterms:created>
  <dcterms:modified xsi:type="dcterms:W3CDTF">2017-07-07T22:27:58Z</dcterms:modified>
</cp:coreProperties>
</file>